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69"/>
  </p:notesMasterIdLst>
  <p:sldIdLst>
    <p:sldId id="256" r:id="rId4"/>
    <p:sldId id="289" r:id="rId5"/>
    <p:sldId id="275" r:id="rId6"/>
    <p:sldId id="276" r:id="rId7"/>
    <p:sldId id="280" r:id="rId8"/>
    <p:sldId id="323" r:id="rId9"/>
    <p:sldId id="322" r:id="rId10"/>
    <p:sldId id="432" r:id="rId11"/>
    <p:sldId id="454" r:id="rId12"/>
    <p:sldId id="455" r:id="rId13"/>
    <p:sldId id="469" r:id="rId14"/>
    <p:sldId id="468" r:id="rId15"/>
    <p:sldId id="433" r:id="rId16"/>
    <p:sldId id="472" r:id="rId17"/>
    <p:sldId id="473" r:id="rId18"/>
    <p:sldId id="478" r:id="rId19"/>
    <p:sldId id="470" r:id="rId20"/>
    <p:sldId id="475" r:id="rId21"/>
    <p:sldId id="471" r:id="rId22"/>
    <p:sldId id="481" r:id="rId23"/>
    <p:sldId id="514" r:id="rId24"/>
    <p:sldId id="482" r:id="rId25"/>
    <p:sldId id="477" r:id="rId26"/>
    <p:sldId id="479" r:id="rId27"/>
    <p:sldId id="467" r:id="rId28"/>
    <p:sldId id="483" r:id="rId29"/>
    <p:sldId id="476" r:id="rId30"/>
    <p:sldId id="484" r:id="rId31"/>
    <p:sldId id="491" r:id="rId32"/>
    <p:sldId id="492" r:id="rId33"/>
    <p:sldId id="495" r:id="rId34"/>
    <p:sldId id="485" r:id="rId35"/>
    <p:sldId id="493" r:id="rId36"/>
    <p:sldId id="496" r:id="rId37"/>
    <p:sldId id="486" r:id="rId38"/>
    <p:sldId id="494" r:id="rId39"/>
    <p:sldId id="488" r:id="rId40"/>
    <p:sldId id="489" r:id="rId41"/>
    <p:sldId id="490" r:id="rId42"/>
    <p:sldId id="487" r:id="rId43"/>
    <p:sldId id="452" r:id="rId44"/>
    <p:sldId id="281" r:id="rId45"/>
    <p:sldId id="457" r:id="rId46"/>
    <p:sldId id="459" r:id="rId47"/>
    <p:sldId id="461" r:id="rId48"/>
    <p:sldId id="463" r:id="rId49"/>
    <p:sldId id="464" r:id="rId50"/>
    <p:sldId id="462" r:id="rId51"/>
    <p:sldId id="465" r:id="rId52"/>
    <p:sldId id="480" r:id="rId53"/>
    <p:sldId id="466" r:id="rId54"/>
    <p:sldId id="499" r:id="rId55"/>
    <p:sldId id="501" r:id="rId56"/>
    <p:sldId id="505" r:id="rId57"/>
    <p:sldId id="502" r:id="rId58"/>
    <p:sldId id="506" r:id="rId59"/>
    <p:sldId id="503" r:id="rId60"/>
    <p:sldId id="507" r:id="rId61"/>
    <p:sldId id="508" r:id="rId62"/>
    <p:sldId id="511" r:id="rId63"/>
    <p:sldId id="504" r:id="rId64"/>
    <p:sldId id="509" r:id="rId65"/>
    <p:sldId id="510" r:id="rId66"/>
    <p:sldId id="512" r:id="rId67"/>
    <p:sldId id="513" r:id="rId6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569292B-B929-4914-A6C3-BDC25601CCAF}">
          <p14:sldIdLst>
            <p14:sldId id="256"/>
          </p14:sldIdLst>
        </p14:section>
        <p14:section name="本日の予定" id="{BD55118C-3B1B-4EB7-9984-B0F90EC6AF34}">
          <p14:sldIdLst>
            <p14:sldId id="289"/>
            <p14:sldId id="275"/>
            <p14:sldId id="276"/>
            <p14:sldId id="280"/>
            <p14:sldId id="323"/>
            <p14:sldId id="322"/>
          </p14:sldIdLst>
        </p14:section>
        <p14:section name="アンケート" id="{E4C652C5-0222-45FE-9020-7BAA2C7BEB0B}">
          <p14:sldIdLst>
            <p14:sldId id="432"/>
            <p14:sldId id="454"/>
            <p14:sldId id="455"/>
            <p14:sldId id="469"/>
            <p14:sldId id="468"/>
            <p14:sldId id="433"/>
            <p14:sldId id="472"/>
            <p14:sldId id="473"/>
            <p14:sldId id="478"/>
            <p14:sldId id="470"/>
            <p14:sldId id="475"/>
            <p14:sldId id="471"/>
            <p14:sldId id="481"/>
            <p14:sldId id="514"/>
            <p14:sldId id="482"/>
            <p14:sldId id="477"/>
          </p14:sldIdLst>
        </p14:section>
        <p14:section name="Apache" id="{A9F735A9-FB03-4253-AA38-469BC727259A}">
          <p14:sldIdLst>
            <p14:sldId id="479"/>
            <p14:sldId id="467"/>
            <p14:sldId id="483"/>
            <p14:sldId id="476"/>
            <p14:sldId id="484"/>
            <p14:sldId id="491"/>
            <p14:sldId id="492"/>
            <p14:sldId id="495"/>
            <p14:sldId id="485"/>
            <p14:sldId id="493"/>
            <p14:sldId id="496"/>
            <p14:sldId id="486"/>
            <p14:sldId id="494"/>
            <p14:sldId id="488"/>
            <p14:sldId id="489"/>
            <p14:sldId id="490"/>
            <p14:sldId id="487"/>
          </p14:sldIdLst>
        </p14:section>
        <p14:section name="復習" id="{A09AE72C-BA21-4069-9369-1244172D967F}">
          <p14:sldIdLst>
            <p14:sldId id="452"/>
            <p14:sldId id="281"/>
            <p14:sldId id="457"/>
            <p14:sldId id="459"/>
            <p14:sldId id="461"/>
            <p14:sldId id="463"/>
            <p14:sldId id="464"/>
            <p14:sldId id="462"/>
            <p14:sldId id="465"/>
            <p14:sldId id="480"/>
            <p14:sldId id="466"/>
          </p14:sldIdLst>
        </p14:section>
        <p14:section name="PHP" id="{D3AD3734-62D0-4B65-B15B-64C730EF0BED}">
          <p14:sldIdLst>
            <p14:sldId id="499"/>
            <p14:sldId id="501"/>
            <p14:sldId id="505"/>
            <p14:sldId id="502"/>
            <p14:sldId id="506"/>
            <p14:sldId id="503"/>
            <p14:sldId id="507"/>
            <p14:sldId id="508"/>
            <p14:sldId id="511"/>
            <p14:sldId id="504"/>
            <p14:sldId id="509"/>
            <p14:sldId id="510"/>
            <p14:sldId id="512"/>
            <p14:sldId id="5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B490"/>
    <a:srgbClr val="FEF6E3"/>
    <a:srgbClr val="3E40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439" autoAdjust="0"/>
  </p:normalViewPr>
  <p:slideViewPr>
    <p:cSldViewPr showGuides="1">
      <p:cViewPr varScale="1">
        <p:scale>
          <a:sx n="105" d="100"/>
          <a:sy n="105" d="100"/>
        </p:scale>
        <p:origin x="-1794" y="-78"/>
      </p:cViewPr>
      <p:guideLst>
        <p:guide orient="horz" pos="306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5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'[Microsoft PowerPoint 内のグラフ]Sheet1'!$A$14</c:f>
              <c:strCache>
                <c:ptCount val="1"/>
                <c:pt idx="0">
                  <c:v>売上</c:v>
                </c:pt>
              </c:strCache>
            </c:strRef>
          </c:tx>
          <c:marker>
            <c:symbol val="none"/>
          </c:marker>
          <c:cat>
            <c:strRef>
              <c:f>'[Microsoft PowerPoint 内のグラフ]Sheet1'!$B$13:$M$13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'[Microsoft PowerPoint 内のグラフ]Sheet1'!$B$14:$M$14</c:f>
              <c:numCache>
                <c:formatCode>General</c:formatCode>
                <c:ptCount val="12"/>
                <c:pt idx="0">
                  <c:v>100</c:v>
                </c:pt>
                <c:pt idx="1">
                  <c:v>200</c:v>
                </c:pt>
                <c:pt idx="2">
                  <c:v>250</c:v>
                </c:pt>
                <c:pt idx="3">
                  <c:v>120</c:v>
                </c:pt>
                <c:pt idx="4">
                  <c:v>140</c:v>
                </c:pt>
                <c:pt idx="5">
                  <c:v>300</c:v>
                </c:pt>
                <c:pt idx="6">
                  <c:v>280</c:v>
                </c:pt>
                <c:pt idx="7">
                  <c:v>500</c:v>
                </c:pt>
                <c:pt idx="8">
                  <c:v>350</c:v>
                </c:pt>
                <c:pt idx="9">
                  <c:v>400</c:v>
                </c:pt>
                <c:pt idx="10">
                  <c:v>380</c:v>
                </c:pt>
                <c:pt idx="11">
                  <c:v>600</c:v>
                </c:pt>
              </c:numCache>
            </c:numRef>
          </c:val>
          <c:smooth val="0"/>
        </c:ser>
        <c:dLbls>
          <c:showLegendKey val="0"/>
          <c:showVal val="0"/>
          <c:showCatName val="0"/>
          <c:showSerName val="0"/>
          <c:showPercent val="0"/>
          <c:showBubbleSize val="0"/>
        </c:dLbls>
        <c:marker val="1"/>
        <c:smooth val="0"/>
        <c:axId val="160680960"/>
        <c:axId val="160805632"/>
      </c:lineChart>
      <c:catAx>
        <c:axId val="160680960"/>
        <c:scaling>
          <c:orientation val="minMax"/>
        </c:scaling>
        <c:delete val="0"/>
        <c:axPos val="b"/>
        <c:majorTickMark val="out"/>
        <c:minorTickMark val="none"/>
        <c:tickLblPos val="nextTo"/>
        <c:crossAx val="160805632"/>
        <c:crosses val="autoZero"/>
        <c:auto val="1"/>
        <c:lblAlgn val="ctr"/>
        <c:lblOffset val="100"/>
        <c:noMultiLvlLbl val="0"/>
      </c:catAx>
      <c:valAx>
        <c:axId val="160805632"/>
        <c:scaling>
          <c:orientation val="minMax"/>
        </c:scaling>
        <c:delete val="0"/>
        <c:axPos val="l"/>
        <c:majorGridlines/>
        <c:numFmt formatCode="General" sourceLinked="1"/>
        <c:majorTickMark val="out"/>
        <c:minorTickMark val="none"/>
        <c:tickLblPos val="nextTo"/>
        <c:crossAx val="160680960"/>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6A8109-CCB6-4EE0-89C8-B930DAA4A3F8}" type="datetimeFigureOut">
              <a:rPr kumimoji="1" lang="ja-JP" altLang="en-US" smtClean="0"/>
              <a:t>2016/11/7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BBE79A-CCF6-4249-B583-4165A3BBCEF8}" type="slidenum">
              <a:rPr kumimoji="1" lang="ja-JP" altLang="en-US" smtClean="0"/>
              <a:t>‹#›</a:t>
            </a:fld>
            <a:endParaRPr kumimoji="1" lang="ja-JP" altLang="en-US"/>
          </a:p>
        </p:txBody>
      </p:sp>
    </p:spTree>
    <p:extLst>
      <p:ext uri="{BB962C8B-B14F-4D97-AF65-F5344CB8AC3E}">
        <p14:creationId xmlns:p14="http://schemas.microsoft.com/office/powerpoint/2010/main" val="20614478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6</a:t>
            </a:fld>
            <a:endParaRPr kumimoji="1" lang="ja-JP" altLang="en-US"/>
          </a:p>
        </p:txBody>
      </p:sp>
    </p:spTree>
    <p:extLst>
      <p:ext uri="{BB962C8B-B14F-4D97-AF65-F5344CB8AC3E}">
        <p14:creationId xmlns:p14="http://schemas.microsoft.com/office/powerpoint/2010/main" val="48731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役員報酬も税法上は、給与所得。</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17</a:t>
            </a:fld>
            <a:endParaRPr kumimoji="1" lang="ja-JP" altLang="en-US"/>
          </a:p>
        </p:txBody>
      </p:sp>
    </p:spTree>
    <p:extLst>
      <p:ext uri="{BB962C8B-B14F-4D97-AF65-F5344CB8AC3E}">
        <p14:creationId xmlns:p14="http://schemas.microsoft.com/office/powerpoint/2010/main" val="378241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18</a:t>
            </a:fld>
            <a:endParaRPr kumimoji="1" lang="ja-JP" altLang="en-US"/>
          </a:p>
        </p:txBody>
      </p:sp>
    </p:spTree>
    <p:extLst>
      <p:ext uri="{BB962C8B-B14F-4D97-AF65-F5344CB8AC3E}">
        <p14:creationId xmlns:p14="http://schemas.microsoft.com/office/powerpoint/2010/main" val="3782410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ゲームを「遊ぶのが好き」「作るのが好き」は違う。</a:t>
            </a:r>
            <a:endParaRPr kumimoji="1" lang="en-US" altLang="ja-JP" dirty="0" smtClean="0"/>
          </a:p>
          <a:p>
            <a:r>
              <a:rPr kumimoji="1" lang="ja-JP" altLang="en-US" dirty="0" smtClean="0"/>
              <a:t>　広報や宣伝も重要な仕事。うしろから支える総務、人事も欠かせない。</a:t>
            </a:r>
            <a:endParaRPr kumimoji="1" lang="en-US" altLang="ja-JP" dirty="0" smtClean="0"/>
          </a:p>
          <a:p>
            <a:endParaRPr kumimoji="1" lang="en-US" altLang="ja-JP" dirty="0" smtClean="0"/>
          </a:p>
          <a:p>
            <a:r>
              <a:rPr kumimoji="1" lang="ja-JP" altLang="en-US" dirty="0" smtClean="0"/>
              <a:t>会社員としても大企業やベンチャーまで会社も様々。</a:t>
            </a:r>
          </a:p>
          <a:p>
            <a:endParaRPr kumimoji="1" lang="en-US" altLang="ja-JP" dirty="0" smtClean="0"/>
          </a:p>
          <a:p>
            <a:r>
              <a:rPr kumimoji="1" lang="ja-JP" altLang="en-US" dirty="0" smtClean="0"/>
              <a:t>個人制作と会社で作るのでは違う。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20</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ゲームを「遊ぶのが好き」「作るのが好き」は違う。</a:t>
            </a:r>
            <a:endParaRPr kumimoji="1" lang="en-US" altLang="ja-JP" dirty="0" smtClean="0"/>
          </a:p>
          <a:p>
            <a:r>
              <a:rPr kumimoji="1" lang="ja-JP" altLang="en-US" dirty="0" smtClean="0"/>
              <a:t>　広報や宣伝も重要な仕事。うしろから支える総務、人事も欠かせない。</a:t>
            </a:r>
            <a:endParaRPr kumimoji="1" lang="en-US" altLang="ja-JP" dirty="0" smtClean="0"/>
          </a:p>
          <a:p>
            <a:endParaRPr kumimoji="1" lang="en-US" altLang="ja-JP" dirty="0" smtClean="0"/>
          </a:p>
          <a:p>
            <a:r>
              <a:rPr kumimoji="1" lang="ja-JP" altLang="en-US" dirty="0" smtClean="0"/>
              <a:t>会社員としても大企業やベンチャーまで会社も様々。</a:t>
            </a:r>
          </a:p>
          <a:p>
            <a:endParaRPr kumimoji="1" lang="en-US" altLang="ja-JP" dirty="0" smtClean="0"/>
          </a:p>
          <a:p>
            <a:r>
              <a:rPr kumimoji="1" lang="ja-JP" altLang="en-US" dirty="0" smtClean="0"/>
              <a:t>個人制作と会社で作るのでは違う。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21</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23</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24</a:t>
            </a:fld>
            <a:endParaRPr kumimoji="1" lang="ja-JP" altLang="en-US"/>
          </a:p>
        </p:txBody>
      </p:sp>
    </p:spTree>
    <p:extLst>
      <p:ext uri="{BB962C8B-B14F-4D97-AF65-F5344CB8AC3E}">
        <p14:creationId xmlns:p14="http://schemas.microsoft.com/office/powerpoint/2010/main" val="1634646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25</a:t>
            </a:fld>
            <a:endParaRPr kumimoji="1" lang="ja-JP" altLang="en-US"/>
          </a:p>
        </p:txBody>
      </p:sp>
    </p:spTree>
    <p:extLst>
      <p:ext uri="{BB962C8B-B14F-4D97-AF65-F5344CB8AC3E}">
        <p14:creationId xmlns:p14="http://schemas.microsoft.com/office/powerpoint/2010/main" val="3148178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日本国内だと</a:t>
            </a:r>
            <a:r>
              <a:rPr kumimoji="1" lang="en-US" altLang="ja-JP" dirty="0" smtClean="0"/>
              <a:t>Apache</a:t>
            </a:r>
            <a:r>
              <a:rPr kumimoji="1" lang="ja-JP" altLang="en-US" dirty="0" smtClean="0"/>
              <a:t>のシェアが高いと言われているが</a:t>
            </a:r>
            <a:r>
              <a:rPr kumimoji="1" lang="en-US" altLang="ja-JP" dirty="0" smtClean="0"/>
              <a:t>…</a:t>
            </a:r>
            <a:r>
              <a:rPr kumimoji="1" lang="ja-JP" altLang="en-US" dirty="0" err="1" smtClean="0"/>
              <a:t>。</a:t>
            </a:r>
            <a:endParaRPr kumimoji="1" lang="en-US" altLang="ja-JP" dirty="0" smtClean="0"/>
          </a:p>
          <a:p>
            <a:r>
              <a:rPr kumimoji="1" lang="ja-JP" altLang="en-US" dirty="0" smtClean="0"/>
              <a:t>国内の主要なゲーム会社では、大体</a:t>
            </a:r>
            <a:r>
              <a:rPr kumimoji="1" lang="en-US" altLang="ja-JP" dirty="0" smtClean="0"/>
              <a:t>Apache</a:t>
            </a:r>
            <a:r>
              <a:rPr kumimoji="1" lang="ja-JP" altLang="en-US" dirty="0" smtClean="0"/>
              <a:t>を使っている印象。もちろん併用して他の物も採用している。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26</a:t>
            </a:fld>
            <a:endParaRPr kumimoji="1" lang="ja-JP" altLang="en-US"/>
          </a:p>
        </p:txBody>
      </p:sp>
    </p:spTree>
    <p:extLst>
      <p:ext uri="{BB962C8B-B14F-4D97-AF65-F5344CB8AC3E}">
        <p14:creationId xmlns:p14="http://schemas.microsoft.com/office/powerpoint/2010/main" val="148631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27</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31</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7</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34</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36</a:t>
            </a:fld>
            <a:endParaRPr kumimoji="1" lang="ja-JP" altLang="en-US"/>
          </a:p>
        </p:txBody>
      </p:sp>
    </p:spTree>
    <p:extLst>
      <p:ext uri="{BB962C8B-B14F-4D97-AF65-F5344CB8AC3E}">
        <p14:creationId xmlns:p14="http://schemas.microsoft.com/office/powerpoint/2010/main" val="286392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41</a:t>
            </a:fld>
            <a:endParaRPr kumimoji="1" lang="ja-JP" altLang="en-US"/>
          </a:p>
        </p:txBody>
      </p:sp>
    </p:spTree>
    <p:extLst>
      <p:ext uri="{BB962C8B-B14F-4D97-AF65-F5344CB8AC3E}">
        <p14:creationId xmlns:p14="http://schemas.microsoft.com/office/powerpoint/2010/main" val="163464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公式ドキュメント読む癖をつけるのは本当に大切</a:t>
            </a:r>
            <a:endParaRPr kumimoji="1" lang="en-US" altLang="ja-JP" dirty="0" smtClean="0"/>
          </a:p>
          <a:p>
            <a:r>
              <a:rPr kumimoji="1" lang="ja-JP" altLang="en-US" dirty="0" smtClean="0"/>
              <a:t>　</a:t>
            </a:r>
            <a:r>
              <a:rPr kumimoji="1" lang="en-US" altLang="ja-JP" dirty="0" smtClean="0"/>
              <a:t>Linux</a:t>
            </a:r>
            <a:r>
              <a:rPr kumimoji="1" lang="ja-JP" altLang="en-US" dirty="0" smtClean="0"/>
              <a:t>のコマンドは </a:t>
            </a:r>
            <a:r>
              <a:rPr kumimoji="1" lang="en-US" altLang="ja-JP" dirty="0" smtClean="0"/>
              <a:t>man</a:t>
            </a:r>
          </a:p>
          <a:p>
            <a:r>
              <a:rPr kumimoji="1" lang="ja-JP" altLang="en-US" dirty="0" smtClean="0"/>
              <a:t>　</a:t>
            </a:r>
            <a:r>
              <a:rPr kumimoji="1" lang="en-US" altLang="ja-JP" dirty="0" smtClean="0"/>
              <a:t>HTML</a:t>
            </a:r>
            <a:r>
              <a:rPr kumimoji="1" lang="ja-JP" altLang="en-US" dirty="0" smtClean="0"/>
              <a:t>は</a:t>
            </a:r>
            <a:r>
              <a:rPr kumimoji="1" lang="en-US" altLang="ja-JP" dirty="0" smtClean="0"/>
              <a:t>W3C</a:t>
            </a:r>
          </a:p>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43</a:t>
            </a:fld>
            <a:endParaRPr kumimoji="1" lang="ja-JP" altLang="en-US"/>
          </a:p>
        </p:txBody>
      </p:sp>
    </p:spTree>
    <p:extLst>
      <p:ext uri="{BB962C8B-B14F-4D97-AF65-F5344CB8AC3E}">
        <p14:creationId xmlns:p14="http://schemas.microsoft.com/office/powerpoint/2010/main" val="3096212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配列の要素の数をカウントするのは</a:t>
            </a:r>
            <a:r>
              <a:rPr kumimoji="1" lang="en-US" altLang="ja-JP" dirty="0" smtClean="0"/>
              <a:t>count() </a:t>
            </a:r>
            <a:r>
              <a:rPr kumimoji="1" lang="ja-JP" altLang="en-US" dirty="0" smtClean="0"/>
              <a:t>だが、</a:t>
            </a:r>
            <a:r>
              <a:rPr kumimoji="1" lang="en-US" altLang="ja-JP" dirty="0" smtClean="0"/>
              <a:t>4</a:t>
            </a:r>
            <a:r>
              <a:rPr kumimoji="1" lang="ja-JP" altLang="en-US" dirty="0" smtClean="0"/>
              <a:t>固定で回してもらっても</a:t>
            </a:r>
            <a:r>
              <a:rPr kumimoji="1" lang="en-US" altLang="ja-JP" dirty="0" smtClean="0"/>
              <a:t>OK</a:t>
            </a:r>
          </a:p>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48</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49</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50</a:t>
            </a:fld>
            <a:endParaRPr kumimoji="1" lang="ja-JP" altLang="en-US"/>
          </a:p>
        </p:txBody>
      </p:sp>
    </p:spTree>
    <p:extLst>
      <p:ext uri="{BB962C8B-B14F-4D97-AF65-F5344CB8AC3E}">
        <p14:creationId xmlns:p14="http://schemas.microsoft.com/office/powerpoint/2010/main" val="3148178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53</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55</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rtrim</a:t>
            </a:r>
            <a:endParaRPr kumimoji="1" lang="en-US" altLang="ja-JP" dirty="0" smtClean="0"/>
          </a:p>
          <a:p>
            <a:r>
              <a:rPr kumimoji="1" lang="en-US" altLang="ja-JP" dirty="0" smtClean="0"/>
              <a:t>explode</a:t>
            </a:r>
          </a:p>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57</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成績には直接影響しないが、</a:t>
            </a:r>
            <a:endParaRPr kumimoji="1" lang="en-US" altLang="ja-JP" dirty="0" smtClean="0"/>
          </a:p>
          <a:p>
            <a:r>
              <a:rPr kumimoji="1" lang="ja-JP" altLang="en-US" dirty="0" smtClean="0"/>
              <a:t>テスト勉強にもなり一石二鳥なので、積極的に参加することをおすすめする。</a:t>
            </a:r>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9</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61</a:t>
            </a:fld>
            <a:endParaRPr kumimoji="1" lang="ja-JP" altLang="en-US"/>
          </a:p>
        </p:txBody>
      </p:sp>
    </p:spTree>
    <p:extLst>
      <p:ext uri="{BB962C8B-B14F-4D97-AF65-F5344CB8AC3E}">
        <p14:creationId xmlns:p14="http://schemas.microsoft.com/office/powerpoint/2010/main" val="391943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基本的に返さないので大切なことは手元のノートにメモっておいてください。</a:t>
            </a:r>
            <a:endParaRPr kumimoji="1" lang="en-US" altLang="ja-JP" dirty="0" smtClean="0"/>
          </a:p>
          <a:p>
            <a:r>
              <a:rPr kumimoji="1" lang="ja-JP" altLang="en-US" dirty="0" smtClean="0"/>
              <a:t>返却しなかった物は年度末にシュレッダーにかけます。</a:t>
            </a:r>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10</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11</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12</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a:t>
            </a:r>
            <a:r>
              <a:rPr kumimoji="1" lang="ja-JP" altLang="en-US" dirty="0" smtClean="0"/>
              <a:t>＝質問して</a:t>
            </a:r>
            <a:endParaRPr kumimoji="1" lang="en-US" altLang="ja-JP" dirty="0" smtClean="0"/>
          </a:p>
          <a:p>
            <a:r>
              <a:rPr kumimoji="1" lang="en-US" altLang="ja-JP" dirty="0" smtClean="0"/>
              <a:t>2</a:t>
            </a:r>
            <a:r>
              <a:rPr kumimoji="1" lang="ja-JP" altLang="en-US" dirty="0" smtClean="0"/>
              <a:t>＝こっちもがんばるが、ある程度は自衛して　</a:t>
            </a:r>
            <a:r>
              <a:rPr kumimoji="1" lang="en-US" altLang="ja-JP" dirty="0" smtClean="0"/>
              <a:t>※</a:t>
            </a:r>
            <a:r>
              <a:rPr kumimoji="1" lang="ja-JP" altLang="en-US" dirty="0" smtClean="0"/>
              <a:t>次のスライド</a:t>
            </a:r>
            <a:endParaRPr kumimoji="1" lang="en-US" altLang="ja-JP" dirty="0" smtClean="0"/>
          </a:p>
          <a:p>
            <a:r>
              <a:rPr kumimoji="1" lang="en-US" altLang="ja-JP" dirty="0" smtClean="0"/>
              <a:t>3</a:t>
            </a:r>
            <a:r>
              <a:rPr kumimoji="1" lang="ja-JP" altLang="en-US" dirty="0" smtClean="0"/>
              <a:t>＝範囲の割に授業時間が少ないので時々早くなります。ついていけなくなったら声をかけてください。</a:t>
            </a:r>
            <a:endParaRPr kumimoji="1" lang="en-US" altLang="ja-JP" dirty="0" smtClean="0"/>
          </a:p>
          <a:p>
            <a:r>
              <a:rPr kumimoji="1" lang="en-US" altLang="ja-JP" dirty="0" smtClean="0"/>
              <a:t>4</a:t>
            </a:r>
            <a:r>
              <a:rPr kumimoji="1" lang="ja-JP" altLang="en-US" dirty="0" smtClean="0"/>
              <a:t>＝</a:t>
            </a:r>
            <a:r>
              <a:rPr kumimoji="1" lang="ja-JP" altLang="en-US" dirty="0" err="1" smtClean="0"/>
              <a:t>次の次の</a:t>
            </a:r>
            <a:r>
              <a:rPr kumimoji="1" lang="ja-JP" altLang="en-US" dirty="0" smtClean="0"/>
              <a:t>スライド</a:t>
            </a:r>
            <a:endParaRPr kumimoji="1" lang="ja-JP" altLang="en-US" dirty="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13</a:t>
            </a:fld>
            <a:endParaRPr kumimoji="1" lang="ja-JP" altLang="en-US"/>
          </a:p>
        </p:txBody>
      </p:sp>
    </p:spTree>
    <p:extLst>
      <p:ext uri="{BB962C8B-B14F-4D97-AF65-F5344CB8AC3E}">
        <p14:creationId xmlns:p14="http://schemas.microsoft.com/office/powerpoint/2010/main" val="207243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100</a:t>
            </a:r>
            <a:r>
              <a:rPr kumimoji="1" lang="ja-JP" altLang="en-US" dirty="0" smtClean="0"/>
              <a:t>円ショップのはやめた方がいい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14</a:t>
            </a:fld>
            <a:endParaRPr kumimoji="1" lang="ja-JP" altLang="en-US"/>
          </a:p>
        </p:txBody>
      </p:sp>
    </p:spTree>
    <p:extLst>
      <p:ext uri="{BB962C8B-B14F-4D97-AF65-F5344CB8AC3E}">
        <p14:creationId xmlns:p14="http://schemas.microsoft.com/office/powerpoint/2010/main" val="110137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スマホの</a:t>
            </a:r>
            <a:r>
              <a:rPr kumimoji="1" lang="ja-JP" altLang="en-US" dirty="0" err="1" smtClean="0"/>
              <a:t>は</a:t>
            </a:r>
            <a:r>
              <a:rPr kumimoji="1" lang="ja-JP" altLang="en-US" dirty="0" smtClean="0"/>
              <a:t>約</a:t>
            </a:r>
            <a:r>
              <a:rPr kumimoji="1" lang="en-US" altLang="ja-JP" dirty="0" smtClean="0"/>
              <a:t>1.7</a:t>
            </a:r>
            <a:r>
              <a:rPr kumimoji="1" lang="ja-JP" altLang="en-US" dirty="0" smtClean="0"/>
              <a:t>万円。上海問屋。</a:t>
            </a:r>
            <a:endParaRPr kumimoji="1" lang="en-US" altLang="ja-JP" dirty="0" smtClean="0"/>
          </a:p>
          <a:p>
            <a:r>
              <a:rPr kumimoji="1" lang="en-US" altLang="ja-JP" dirty="0" smtClean="0"/>
              <a:t>SIGMA</a:t>
            </a:r>
            <a:r>
              <a:rPr kumimoji="1" lang="ja-JP" altLang="en-US" dirty="0" err="1" smtClean="0"/>
              <a:t>のは</a:t>
            </a:r>
            <a:r>
              <a:rPr kumimoji="1" lang="en-US" altLang="ja-JP" dirty="0" smtClean="0"/>
              <a:t>200</a:t>
            </a:r>
            <a:r>
              <a:rPr kumimoji="1" lang="ja-JP" altLang="en-US" dirty="0" smtClean="0"/>
              <a:t>万円くらい。価格コムなどにレビューあり。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8BBE79A-CCF6-4249-B583-4165A3BBCEF8}" type="slidenum">
              <a:rPr kumimoji="1" lang="ja-JP" altLang="en-US" smtClean="0"/>
              <a:t>15</a:t>
            </a:fld>
            <a:endParaRPr kumimoji="1" lang="ja-JP" altLang="en-US"/>
          </a:p>
        </p:txBody>
      </p:sp>
    </p:spTree>
    <p:extLst>
      <p:ext uri="{BB962C8B-B14F-4D97-AF65-F5344CB8AC3E}">
        <p14:creationId xmlns:p14="http://schemas.microsoft.com/office/powerpoint/2010/main" val="1101374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32B490"/>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4493687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981031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051621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5755077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FEF6E3"/>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solidFill>
                  <a:srgbClr val="32B49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a:t>
            </a:r>
          </a:p>
          <a:p>
            <a:r>
              <a:rPr kumimoji="1" lang="ja-JP" altLang="en-US" dirty="0" smtClean="0"/>
              <a:t>書式設定</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1719321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32B490"/>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solidFill>
                  <a:srgbClr val="3E4057"/>
                </a:solidFill>
              </a:defRPr>
            </a:lvl1pPr>
            <a:lvl2pPr>
              <a:defRPr>
                <a:solidFill>
                  <a:srgbClr val="3E4057"/>
                </a:solidFill>
              </a:defRPr>
            </a:lvl2pPr>
            <a:lvl3pPr>
              <a:defRPr>
                <a:solidFill>
                  <a:srgbClr val="3E4057"/>
                </a:solidFill>
              </a:defRPr>
            </a:lvl3pPr>
            <a:lvl4pPr>
              <a:defRPr>
                <a:solidFill>
                  <a:srgbClr val="3E4057"/>
                </a:solidFill>
              </a:defRPr>
            </a:lvl4pPr>
            <a:lvl5pPr>
              <a:defRPr>
                <a:solidFill>
                  <a:srgbClr val="3E4057"/>
                </a:solidFill>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45013359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91379935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4631889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5774269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00274492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698201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32B490"/>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544116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1423270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11144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30025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555826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3E4057"/>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solidFill>
                  <a:srgbClr val="32B49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a:t>
            </a:r>
          </a:p>
          <a:p>
            <a:r>
              <a:rPr kumimoji="1" lang="ja-JP" altLang="en-US" dirty="0" smtClean="0"/>
              <a:t>書式設定</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60299020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32B490"/>
                </a:solidFill>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solidFill>
                  <a:srgbClr val="FEF6E3"/>
                </a:solidFill>
              </a:defRPr>
            </a:lvl1pPr>
            <a:lvl2pPr>
              <a:defRPr>
                <a:solidFill>
                  <a:srgbClr val="FEF6E3"/>
                </a:solidFill>
              </a:defRPr>
            </a:lvl2pPr>
            <a:lvl3pPr>
              <a:defRPr>
                <a:solidFill>
                  <a:srgbClr val="FEF6E3"/>
                </a:solidFill>
              </a:defRPr>
            </a:lvl3pPr>
            <a:lvl4pPr>
              <a:defRPr>
                <a:solidFill>
                  <a:srgbClr val="FEF6E3"/>
                </a:solidFill>
              </a:defRPr>
            </a:lvl4pPr>
            <a:lvl5pPr>
              <a:defRPr>
                <a:solidFill>
                  <a:srgbClr val="FEF6E3"/>
                </a:solidFill>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08318724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5653802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228401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70795012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0963325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16846431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39227543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9522551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853280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177733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176783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177904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253530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2826112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35816122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7535628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188784-5B0E-4B92-B3B5-33ACF578010C}" type="datetimeFigureOut">
              <a:rPr kumimoji="1" lang="ja-JP" altLang="en-US" smtClean="0"/>
              <a:t>2016/11/7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110963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2B490"/>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4101379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kumimoji="1" sz="44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EF6E3"/>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410567696"/>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txStyles>
    <p:titleStyle>
      <a:lvl1pPr algn="ctr" defTabSz="914400" rtl="0" eaLnBrk="1" latinLnBrk="0" hangingPunct="1">
        <a:spcBef>
          <a:spcPct val="0"/>
        </a:spcBef>
        <a:buNone/>
        <a:defRPr kumimoji="1" sz="44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E405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ははレベル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88784-5B0E-4B92-B3B5-33ACF578010C}" type="datetimeFigureOut">
              <a:rPr kumimoji="1" lang="ja-JP" altLang="en-US" smtClean="0"/>
              <a:t>2016/11/7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7F2D1-65A3-45EE-8E20-32FB97FA5EAD}" type="slidenum">
              <a:rPr kumimoji="1" lang="ja-JP" altLang="en-US" smtClean="0"/>
              <a:t>‹#›</a:t>
            </a:fld>
            <a:endParaRPr kumimoji="1" lang="ja-JP" altLang="en-US"/>
          </a:p>
        </p:txBody>
      </p:sp>
    </p:spTree>
    <p:extLst>
      <p:ext uri="{BB962C8B-B14F-4D97-AF65-F5344CB8AC3E}">
        <p14:creationId xmlns:p14="http://schemas.microsoft.com/office/powerpoint/2010/main" val="14064279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par>
    </p:tnLst>
  </p:timing>
  <p:txStyles>
    <p:titleStyle>
      <a:lvl1pPr algn="ctr" defTabSz="914400" rtl="0" eaLnBrk="1" latinLnBrk="0" hangingPunct="1">
        <a:spcBef>
          <a:spcPct val="0"/>
        </a:spcBef>
        <a:buNone/>
        <a:defRPr kumimoji="1" sz="4400" kern="1200">
          <a:solidFill>
            <a:srgbClr val="32B490"/>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FEF6E3"/>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github.com/katsube/neec"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27584" y="1484784"/>
            <a:ext cx="7846640" cy="3672408"/>
          </a:xfrm>
        </p:spPr>
        <p:txBody>
          <a:bodyPr>
            <a:normAutofit fontScale="90000"/>
          </a:bodyPr>
          <a:lstStyle/>
          <a:p>
            <a:pPr algn="l"/>
            <a:r>
              <a:rPr kumimoji="1" lang="ja-JP" altLang="en-US" sz="8000" dirty="0" smtClean="0"/>
              <a:t>モバイル</a:t>
            </a:r>
            <a:r>
              <a:rPr kumimoji="1" lang="en-US" altLang="ja-JP" sz="8000" dirty="0" smtClean="0"/>
              <a:t/>
            </a:r>
            <a:br>
              <a:rPr kumimoji="1" lang="en-US" altLang="ja-JP" sz="8000" dirty="0" smtClean="0"/>
            </a:br>
            <a:r>
              <a:rPr kumimoji="1" lang="ja-JP" altLang="en-US" sz="8000" dirty="0" smtClean="0"/>
              <a:t>プログラミング</a:t>
            </a:r>
            <a:r>
              <a:rPr kumimoji="1" lang="en-US" altLang="ja-JP" sz="8000" dirty="0" smtClean="0"/>
              <a:t>2</a:t>
            </a:r>
            <a:endParaRPr kumimoji="1" lang="ja-JP" altLang="en-US" sz="3200" dirty="0">
              <a:solidFill>
                <a:srgbClr val="3E4057"/>
              </a:solidFill>
            </a:endParaRPr>
          </a:p>
        </p:txBody>
      </p:sp>
      <p:sp>
        <p:nvSpPr>
          <p:cNvPr id="3" name="サブタイトル 2"/>
          <p:cNvSpPr>
            <a:spLocks noGrp="1"/>
          </p:cNvSpPr>
          <p:nvPr>
            <p:ph type="subTitle" idx="1"/>
          </p:nvPr>
        </p:nvSpPr>
        <p:spPr>
          <a:xfrm>
            <a:off x="971600" y="6402851"/>
            <a:ext cx="2304256" cy="360040"/>
          </a:xfrm>
        </p:spPr>
        <p:txBody>
          <a:bodyPr>
            <a:normAutofit fontScale="70000" lnSpcReduction="20000"/>
          </a:bodyPr>
          <a:lstStyle/>
          <a:p>
            <a:pPr algn="l"/>
            <a:r>
              <a:rPr lang="en-US" altLang="ja-JP" dirty="0" err="1" smtClean="0">
                <a:solidFill>
                  <a:srgbClr val="3E4057"/>
                </a:solidFill>
              </a:rPr>
              <a:t>M.Katsube</a:t>
            </a:r>
            <a:endParaRPr lang="en-US" altLang="ja-JP" dirty="0" smtClean="0">
              <a:solidFill>
                <a:srgbClr val="3E4057"/>
              </a:solidFill>
            </a:endParaRPr>
          </a:p>
        </p:txBody>
      </p:sp>
      <p:sp>
        <p:nvSpPr>
          <p:cNvPr id="4" name="テキスト ボックス 3"/>
          <p:cNvSpPr txBox="1"/>
          <p:nvPr/>
        </p:nvSpPr>
        <p:spPr>
          <a:xfrm>
            <a:off x="6713760" y="6219505"/>
            <a:ext cx="2339102" cy="523220"/>
          </a:xfrm>
          <a:prstGeom prst="rect">
            <a:avLst/>
          </a:prstGeom>
          <a:noFill/>
        </p:spPr>
        <p:txBody>
          <a:bodyPr wrap="none" rtlCol="0">
            <a:spAutoFit/>
          </a:bodyPr>
          <a:lstStyle/>
          <a:p>
            <a:pPr algn="r"/>
            <a:r>
              <a:rPr kumimoji="1" lang="en-US" altLang="ja-JP" sz="1400" dirty="0" smtClean="0"/>
              <a:t>2016/11/07</a:t>
            </a:r>
          </a:p>
          <a:p>
            <a:pPr algn="r"/>
            <a:r>
              <a:rPr kumimoji="1" lang="ja-JP" altLang="en-US" sz="1400" dirty="0" smtClean="0"/>
              <a:t>日本工学院八王子専門学校</a:t>
            </a:r>
            <a:endParaRPr kumimoji="1" lang="ja-JP" altLang="en-US" sz="1400" dirty="0"/>
          </a:p>
        </p:txBody>
      </p:sp>
    </p:spTree>
    <p:extLst>
      <p:ext uri="{BB962C8B-B14F-4D97-AF65-F5344CB8AC3E}">
        <p14:creationId xmlns:p14="http://schemas.microsoft.com/office/powerpoint/2010/main" val="3354292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094" t="26984" r="17654" b="36860"/>
          <a:stretch/>
        </p:blipFill>
        <p:spPr bwMode="auto">
          <a:xfrm>
            <a:off x="1043608" y="2463527"/>
            <a:ext cx="7200800" cy="382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457200" y="404664"/>
            <a:ext cx="8229600" cy="1143000"/>
          </a:xfrm>
        </p:spPr>
        <p:txBody>
          <a:bodyPr>
            <a:normAutofit/>
          </a:bodyPr>
          <a:lstStyle/>
          <a:p>
            <a:r>
              <a:rPr kumimoji="1" lang="ja-JP" altLang="en-US" sz="6000" dirty="0" smtClean="0"/>
              <a:t>アンケート</a:t>
            </a:r>
            <a:endParaRPr kumimoji="1" lang="ja-JP" altLang="en-US" sz="6000" dirty="0"/>
          </a:p>
        </p:txBody>
      </p:sp>
      <p:sp>
        <p:nvSpPr>
          <p:cNvPr id="3" name="コンテンツ プレースホルダー 2"/>
          <p:cNvSpPr>
            <a:spLocks noGrp="1"/>
          </p:cNvSpPr>
          <p:nvPr>
            <p:ph idx="1"/>
          </p:nvPr>
        </p:nvSpPr>
        <p:spPr>
          <a:xfrm>
            <a:off x="179512" y="1556792"/>
            <a:ext cx="8686800" cy="1008112"/>
          </a:xfrm>
        </p:spPr>
        <p:txBody>
          <a:bodyPr>
            <a:noAutofit/>
          </a:bodyPr>
          <a:lstStyle/>
          <a:p>
            <a:r>
              <a:rPr lang="ja-JP" altLang="en-US" sz="4800" dirty="0" smtClean="0"/>
              <a:t>返却を希望する場合</a:t>
            </a:r>
            <a:endParaRPr lang="en-US" altLang="ja-JP" sz="4800" dirty="0" smtClean="0"/>
          </a:p>
          <a:p>
            <a:pPr marL="1143000" lvl="1" indent="-742950"/>
            <a:endParaRPr lang="en-US" altLang="ja-JP" sz="4400" dirty="0" smtClean="0"/>
          </a:p>
        </p:txBody>
      </p:sp>
      <p:sp>
        <p:nvSpPr>
          <p:cNvPr id="4" name="円/楕円 3"/>
          <p:cNvSpPr/>
          <p:nvPr/>
        </p:nvSpPr>
        <p:spPr>
          <a:xfrm>
            <a:off x="5580112" y="4293096"/>
            <a:ext cx="2376264" cy="936104"/>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2159571" y="5376118"/>
            <a:ext cx="6143028" cy="1077218"/>
          </a:xfrm>
          <a:prstGeom prst="rect">
            <a:avLst/>
          </a:prstGeom>
          <a:noFill/>
        </p:spPr>
        <p:txBody>
          <a:bodyPr wrap="none" rtlCol="0">
            <a:spAutoFit/>
          </a:bodyPr>
          <a:lstStyle/>
          <a:p>
            <a:pPr algn="r"/>
            <a:r>
              <a:rPr lang="ja-JP" altLang="en-US" sz="3200" dirty="0" smtClean="0">
                <a:solidFill>
                  <a:srgbClr val="FF0000"/>
                </a:solidFill>
              </a:rPr>
              <a:t>チェックしてください</a:t>
            </a:r>
            <a:endParaRPr lang="en-US" altLang="ja-JP" sz="3200" dirty="0" smtClean="0">
              <a:solidFill>
                <a:srgbClr val="FF0000"/>
              </a:solidFill>
            </a:endParaRPr>
          </a:p>
          <a:p>
            <a:pPr algn="r"/>
            <a:r>
              <a:rPr kumimoji="1" lang="ja-JP" altLang="en-US" sz="3200" dirty="0" smtClean="0">
                <a:solidFill>
                  <a:srgbClr val="FF0000"/>
                </a:solidFill>
              </a:rPr>
              <a:t>次回～次々回の授業で返却します</a:t>
            </a:r>
            <a:endParaRPr kumimoji="1" lang="ja-JP" altLang="en-US" sz="3200" dirty="0">
              <a:solidFill>
                <a:srgbClr val="FF0000"/>
              </a:solidFill>
            </a:endParaRPr>
          </a:p>
        </p:txBody>
      </p:sp>
    </p:spTree>
    <p:extLst>
      <p:ext uri="{BB962C8B-B14F-4D97-AF65-F5344CB8AC3E}">
        <p14:creationId xmlns:p14="http://schemas.microsoft.com/office/powerpoint/2010/main" val="1194511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533079"/>
            <a:ext cx="8529813" cy="248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a:xfrm>
            <a:off x="457200" y="404664"/>
            <a:ext cx="8229600" cy="1143000"/>
          </a:xfrm>
        </p:spPr>
        <p:txBody>
          <a:bodyPr>
            <a:normAutofit/>
          </a:bodyPr>
          <a:lstStyle/>
          <a:p>
            <a:r>
              <a:rPr kumimoji="1" lang="ja-JP" altLang="en-US" sz="6000" dirty="0" smtClean="0"/>
              <a:t>アンケート</a:t>
            </a:r>
            <a:endParaRPr kumimoji="1" lang="ja-JP" altLang="en-US" sz="6000" dirty="0"/>
          </a:p>
        </p:txBody>
      </p:sp>
      <p:sp>
        <p:nvSpPr>
          <p:cNvPr id="3" name="コンテンツ プレースホルダー 2"/>
          <p:cNvSpPr>
            <a:spLocks noGrp="1"/>
          </p:cNvSpPr>
          <p:nvPr>
            <p:ph idx="1"/>
          </p:nvPr>
        </p:nvSpPr>
        <p:spPr>
          <a:xfrm>
            <a:off x="179512" y="1556792"/>
            <a:ext cx="8686800" cy="1008112"/>
          </a:xfrm>
        </p:spPr>
        <p:txBody>
          <a:bodyPr>
            <a:noAutofit/>
          </a:bodyPr>
          <a:lstStyle/>
          <a:p>
            <a:pPr marL="742950" indent="-742950"/>
            <a:r>
              <a:rPr lang="ja-JP" altLang="en-US" sz="4800" dirty="0" smtClean="0"/>
              <a:t>今回</a:t>
            </a:r>
            <a:r>
              <a:rPr lang="ja-JP" altLang="en-US" sz="4800" dirty="0"/>
              <a:t>から</a:t>
            </a:r>
            <a:r>
              <a:rPr lang="ja-JP" altLang="en-US" sz="4800" dirty="0" smtClean="0"/>
              <a:t>難易度</a:t>
            </a:r>
            <a:r>
              <a:rPr lang="ja-JP" altLang="en-US" sz="4800" dirty="0"/>
              <a:t>を</a:t>
            </a:r>
            <a:r>
              <a:rPr lang="ja-JP" altLang="en-US" sz="4800" dirty="0" smtClean="0"/>
              <a:t>追加</a:t>
            </a:r>
            <a:endParaRPr lang="en-US" altLang="ja-JP" sz="4800" dirty="0" smtClean="0"/>
          </a:p>
        </p:txBody>
      </p:sp>
      <p:sp>
        <p:nvSpPr>
          <p:cNvPr id="4" name="円/楕円 3"/>
          <p:cNvSpPr/>
          <p:nvPr/>
        </p:nvSpPr>
        <p:spPr>
          <a:xfrm>
            <a:off x="899592" y="4247207"/>
            <a:ext cx="3816424" cy="936104"/>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83568" y="5232102"/>
            <a:ext cx="5886548" cy="1077218"/>
          </a:xfrm>
          <a:prstGeom prst="rect">
            <a:avLst/>
          </a:prstGeom>
          <a:noFill/>
        </p:spPr>
        <p:txBody>
          <a:bodyPr wrap="none" rtlCol="0">
            <a:spAutoFit/>
          </a:bodyPr>
          <a:lstStyle/>
          <a:p>
            <a:r>
              <a:rPr kumimoji="1" lang="ja-JP" altLang="en-US" sz="3200" dirty="0" smtClean="0">
                <a:solidFill>
                  <a:srgbClr val="FF0000"/>
                </a:solidFill>
              </a:rPr>
              <a:t>○をつけてください。</a:t>
            </a:r>
            <a:endParaRPr kumimoji="1" lang="en-US" altLang="ja-JP" sz="3200" dirty="0" smtClean="0">
              <a:solidFill>
                <a:srgbClr val="FF0000"/>
              </a:solidFill>
            </a:endParaRPr>
          </a:p>
          <a:p>
            <a:r>
              <a:rPr lang="ja-JP" altLang="en-US" sz="3200" dirty="0" smtClean="0">
                <a:solidFill>
                  <a:srgbClr val="FF0000"/>
                </a:solidFill>
              </a:rPr>
              <a:t>様子を見て難易度を調整します。</a:t>
            </a:r>
            <a:endParaRPr kumimoji="1" lang="ja-JP" altLang="en-US" sz="3200" dirty="0">
              <a:solidFill>
                <a:srgbClr val="FF0000"/>
              </a:solidFill>
            </a:endParaRPr>
          </a:p>
        </p:txBody>
      </p:sp>
    </p:spTree>
    <p:extLst>
      <p:ext uri="{BB962C8B-B14F-4D97-AF65-F5344CB8AC3E}">
        <p14:creationId xmlns:p14="http://schemas.microsoft.com/office/powerpoint/2010/main" val="2468016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04664"/>
            <a:ext cx="8229600" cy="1143000"/>
          </a:xfrm>
        </p:spPr>
        <p:txBody>
          <a:bodyPr>
            <a:normAutofit/>
          </a:bodyPr>
          <a:lstStyle/>
          <a:p>
            <a:r>
              <a:rPr kumimoji="1" lang="ja-JP" altLang="en-US" sz="6000" dirty="0" smtClean="0"/>
              <a:t>アンケート</a:t>
            </a:r>
            <a:endParaRPr kumimoji="1" lang="ja-JP" altLang="en-US" sz="6000" dirty="0"/>
          </a:p>
        </p:txBody>
      </p:sp>
      <p:sp>
        <p:nvSpPr>
          <p:cNvPr id="3" name="コンテンツ プレースホルダー 2"/>
          <p:cNvSpPr>
            <a:spLocks noGrp="1"/>
          </p:cNvSpPr>
          <p:nvPr>
            <p:ph idx="1"/>
          </p:nvPr>
        </p:nvSpPr>
        <p:spPr>
          <a:xfrm>
            <a:off x="179512" y="1556792"/>
            <a:ext cx="8686800" cy="5040560"/>
          </a:xfrm>
        </p:spPr>
        <p:txBody>
          <a:bodyPr>
            <a:noAutofit/>
          </a:bodyPr>
          <a:lstStyle/>
          <a:p>
            <a:pPr marL="742950" indent="-742950">
              <a:buFont typeface="+mj-lt"/>
              <a:buAutoNum type="arabicPeriod"/>
            </a:pPr>
            <a:r>
              <a:rPr lang="ja-JP" altLang="en-US" sz="4400" dirty="0" smtClean="0"/>
              <a:t>「白紙提出」「授業を聞いていたと判断できない」</a:t>
            </a:r>
            <a:r>
              <a:rPr lang="ja-JP" altLang="en-US" sz="4400" dirty="0" smtClean="0"/>
              <a:t>場合</a:t>
            </a:r>
            <a:r>
              <a:rPr lang="ja-JP" altLang="en-US" sz="4400" dirty="0" smtClean="0"/>
              <a:t>は個別にヒアリングを行い</a:t>
            </a:r>
            <a:r>
              <a:rPr lang="ja-JP" altLang="en-US" sz="4400" dirty="0" smtClean="0"/>
              <a:t>ます。</a:t>
            </a:r>
            <a:endParaRPr lang="en-US" altLang="ja-JP" sz="2400" dirty="0" smtClean="0"/>
          </a:p>
          <a:p>
            <a:pPr marL="1143000" lvl="1" indent="-742950"/>
            <a:r>
              <a:rPr lang="ja-JP" altLang="en-US" sz="2400" dirty="0">
                <a:solidFill>
                  <a:srgbClr val="FF0000"/>
                </a:solidFill>
              </a:rPr>
              <a:t>よほど</a:t>
            </a:r>
            <a:r>
              <a:rPr lang="ja-JP" altLang="en-US" sz="2400" dirty="0" smtClean="0">
                <a:solidFill>
                  <a:srgbClr val="FF0000"/>
                </a:solidFill>
              </a:rPr>
              <a:t>のことがなければ呼び出されません</a:t>
            </a:r>
            <a:endParaRPr lang="en-US" altLang="ja-JP" sz="2400" dirty="0" smtClean="0">
              <a:solidFill>
                <a:srgbClr val="FF0000"/>
              </a:solidFill>
            </a:endParaRPr>
          </a:p>
          <a:p>
            <a:pPr marL="1143000" lvl="1" indent="-742950"/>
            <a:r>
              <a:rPr lang="ja-JP" altLang="en-US" sz="2400" dirty="0" smtClean="0"/>
              <a:t>大人</a:t>
            </a:r>
            <a:r>
              <a:rPr lang="ja-JP" altLang="en-US" sz="2400" dirty="0" smtClean="0"/>
              <a:t>と</a:t>
            </a:r>
            <a:r>
              <a:rPr lang="ja-JP" altLang="en-US" sz="2400" dirty="0"/>
              <a:t>して</a:t>
            </a:r>
            <a:r>
              <a:rPr lang="ja-JP" altLang="en-US" sz="2400" dirty="0" smtClean="0"/>
              <a:t>の自覚を持って授業に望んで</a:t>
            </a:r>
            <a:r>
              <a:rPr lang="ja-JP" altLang="en-US" sz="2400" dirty="0" smtClean="0"/>
              <a:t>下さい</a:t>
            </a:r>
            <a:endParaRPr lang="en-US" altLang="ja-JP" sz="4000" dirty="0" smtClean="0"/>
          </a:p>
        </p:txBody>
      </p:sp>
    </p:spTree>
    <p:extLst>
      <p:ext uri="{BB962C8B-B14F-4D97-AF65-F5344CB8AC3E}">
        <p14:creationId xmlns:p14="http://schemas.microsoft.com/office/powerpoint/2010/main" val="1282235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04664"/>
            <a:ext cx="8229600" cy="1143000"/>
          </a:xfrm>
        </p:spPr>
        <p:txBody>
          <a:bodyPr>
            <a:normAutofit fontScale="90000"/>
          </a:bodyPr>
          <a:lstStyle/>
          <a:p>
            <a:r>
              <a:rPr kumimoji="1" lang="ja-JP" altLang="en-US" sz="6000" dirty="0" smtClean="0"/>
              <a:t>前回のアンケートに</a:t>
            </a:r>
            <a:r>
              <a:rPr kumimoji="1" lang="en-US" altLang="ja-JP" sz="6000" dirty="0" smtClean="0"/>
              <a:t/>
            </a:r>
            <a:br>
              <a:rPr kumimoji="1" lang="en-US" altLang="ja-JP" sz="6000" dirty="0" smtClean="0"/>
            </a:br>
            <a:r>
              <a:rPr kumimoji="1" lang="ja-JP" altLang="en-US" sz="6000" dirty="0" smtClean="0"/>
              <a:t>答えるコーナー</a:t>
            </a:r>
            <a:endParaRPr kumimoji="1" lang="ja-JP" altLang="en-US" sz="6000" dirty="0"/>
          </a:p>
        </p:txBody>
      </p:sp>
      <p:sp>
        <p:nvSpPr>
          <p:cNvPr id="3" name="コンテンツ プレースホルダー 2"/>
          <p:cNvSpPr>
            <a:spLocks noGrp="1"/>
          </p:cNvSpPr>
          <p:nvPr>
            <p:ph idx="1"/>
          </p:nvPr>
        </p:nvSpPr>
        <p:spPr>
          <a:xfrm>
            <a:off x="323528" y="2132856"/>
            <a:ext cx="8686800" cy="4032448"/>
          </a:xfrm>
        </p:spPr>
        <p:txBody>
          <a:bodyPr>
            <a:noAutofit/>
          </a:bodyPr>
          <a:lstStyle/>
          <a:p>
            <a:pPr marL="742950" indent="-742950">
              <a:buFont typeface="+mj-lt"/>
              <a:buAutoNum type="arabicPeriod"/>
            </a:pPr>
            <a:r>
              <a:rPr lang="ja-JP" altLang="en-US" sz="4000" dirty="0" smtClean="0"/>
              <a:t>アンケートの設問の意図が不明瞭</a:t>
            </a:r>
            <a:endParaRPr lang="en-US" altLang="ja-JP" sz="4000" dirty="0" smtClean="0"/>
          </a:p>
          <a:p>
            <a:pPr marL="742950" indent="-742950">
              <a:buFont typeface="+mj-lt"/>
              <a:buAutoNum type="arabicPeriod"/>
            </a:pPr>
            <a:r>
              <a:rPr lang="ja-JP" altLang="en-US" sz="4000" dirty="0"/>
              <a:t>後ろ</a:t>
            </a:r>
            <a:r>
              <a:rPr lang="ja-JP" altLang="en-US" sz="4000" dirty="0" smtClean="0"/>
              <a:t>だと画面が見えない</a:t>
            </a:r>
            <a:r>
              <a:rPr lang="en-US" altLang="ja-JP" sz="4000" dirty="0" smtClean="0"/>
              <a:t/>
            </a:r>
            <a:br>
              <a:rPr lang="en-US" altLang="ja-JP" sz="4000" dirty="0" smtClean="0"/>
            </a:br>
            <a:r>
              <a:rPr lang="ja-JP" altLang="en-US" sz="4000" dirty="0" smtClean="0"/>
              <a:t>（下部の文字が見えない）</a:t>
            </a:r>
            <a:endParaRPr lang="en-US" altLang="ja-JP" sz="4000" dirty="0" smtClean="0"/>
          </a:p>
          <a:p>
            <a:pPr marL="742950" indent="-742950">
              <a:buFont typeface="+mj-lt"/>
              <a:buAutoNum type="arabicPeriod"/>
            </a:pPr>
            <a:r>
              <a:rPr lang="ja-JP" altLang="en-US" sz="4000" dirty="0"/>
              <a:t>授業スピード</a:t>
            </a:r>
            <a:r>
              <a:rPr lang="ja-JP" altLang="en-US" sz="4000" dirty="0" smtClean="0"/>
              <a:t>が早い箇所があった</a:t>
            </a:r>
            <a:endParaRPr lang="en-US" altLang="ja-JP" sz="4000" dirty="0" smtClean="0"/>
          </a:p>
          <a:p>
            <a:pPr marL="742950" indent="-742950">
              <a:buFont typeface="+mj-lt"/>
              <a:buAutoNum type="arabicPeriod"/>
            </a:pPr>
            <a:r>
              <a:rPr lang="ja-JP" altLang="en-US" sz="4000" dirty="0"/>
              <a:t>月給</a:t>
            </a:r>
            <a:r>
              <a:rPr lang="ja-JP" altLang="en-US" sz="4000" dirty="0" smtClean="0"/>
              <a:t>いくらです</a:t>
            </a:r>
            <a:r>
              <a:rPr lang="ja-JP" altLang="en-US" sz="4000" dirty="0" smtClean="0"/>
              <a:t>か？</a:t>
            </a:r>
            <a:endParaRPr lang="en-US" altLang="ja-JP" sz="4000" dirty="0" smtClean="0"/>
          </a:p>
        </p:txBody>
      </p:sp>
    </p:spTree>
    <p:extLst>
      <p:ext uri="{BB962C8B-B14F-4D97-AF65-F5344CB8AC3E}">
        <p14:creationId xmlns:p14="http://schemas.microsoft.com/office/powerpoint/2010/main" val="2874214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katsube\Desktop\Amazon   Golden Ray 双眼鏡 コンパクト 8倍21口径 ダハプリズム式 オペラグラス コンサート ライブ 登山 スポーツ観戦用   双眼鏡 通販.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8786098" cy="5112568"/>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p:cNvSpPr>
            <a:spLocks noGrp="1"/>
          </p:cNvSpPr>
          <p:nvPr>
            <p:ph type="title"/>
          </p:nvPr>
        </p:nvSpPr>
        <p:spPr>
          <a:xfrm>
            <a:off x="457761" y="260648"/>
            <a:ext cx="8229600" cy="1143000"/>
          </a:xfrm>
        </p:spPr>
        <p:txBody>
          <a:bodyPr>
            <a:normAutofit fontScale="90000"/>
          </a:bodyPr>
          <a:lstStyle/>
          <a:p>
            <a:r>
              <a:rPr kumimoji="1" lang="ja-JP" altLang="en-US" sz="6000" dirty="0" smtClean="0"/>
              <a:t>この授業では持ち込み可</a:t>
            </a:r>
            <a:endParaRPr kumimoji="1" lang="ja-JP" altLang="en-US" sz="6000" dirty="0"/>
          </a:p>
        </p:txBody>
      </p:sp>
      <p:pic>
        <p:nvPicPr>
          <p:cNvPr id="1026" name="Picture 2" descr="双眼鏡を見ている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3048000"/>
            <a:ext cx="3714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47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donya.jp/donya_shelf/item/item28/426207-912404-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73" y="1493495"/>
            <a:ext cx="4560813" cy="456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descr="http://www.edo.net/edo/2012-01/120926-1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88701"/>
            <a:ext cx="4464496" cy="2976332"/>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a:spLocks noGrp="1"/>
          </p:cNvSpPr>
          <p:nvPr>
            <p:ph type="title"/>
          </p:nvPr>
        </p:nvSpPr>
        <p:spPr>
          <a:xfrm>
            <a:off x="479028" y="53752"/>
            <a:ext cx="8229600" cy="1143000"/>
          </a:xfrm>
        </p:spPr>
        <p:txBody>
          <a:bodyPr>
            <a:normAutofit fontScale="90000"/>
          </a:bodyPr>
          <a:lstStyle/>
          <a:p>
            <a:r>
              <a:rPr kumimoji="1" lang="ja-JP" altLang="en-US" sz="6000" dirty="0" smtClean="0"/>
              <a:t>この授業では持ち込み可</a:t>
            </a:r>
            <a:endParaRPr kumimoji="1" lang="ja-JP" altLang="en-US" sz="6000" dirty="0"/>
          </a:p>
        </p:txBody>
      </p:sp>
      <p:sp>
        <p:nvSpPr>
          <p:cNvPr id="5" name="テキスト ボックス 4"/>
          <p:cNvSpPr txBox="1"/>
          <p:nvPr/>
        </p:nvSpPr>
        <p:spPr>
          <a:xfrm>
            <a:off x="504767" y="908720"/>
            <a:ext cx="8392041" cy="584775"/>
          </a:xfrm>
          <a:prstGeom prst="rect">
            <a:avLst/>
          </a:prstGeom>
          <a:noFill/>
        </p:spPr>
        <p:txBody>
          <a:bodyPr wrap="none" rtlCol="0">
            <a:spAutoFit/>
          </a:bodyPr>
          <a:lstStyle/>
          <a:p>
            <a:pPr algn="ctr"/>
            <a:r>
              <a:rPr kumimoji="1" lang="ja-JP" altLang="en-US" sz="3200" dirty="0" smtClean="0">
                <a:solidFill>
                  <a:srgbClr val="32B490"/>
                </a:solidFill>
                <a:latin typeface="メイリオ" panose="020B0604030504040204" pitchFamily="50" charset="-128"/>
                <a:ea typeface="メイリオ" panose="020B0604030504040204" pitchFamily="50" charset="-128"/>
                <a:cs typeface="メイリオ" panose="020B0604030504040204" pitchFamily="50" charset="-128"/>
              </a:rPr>
              <a:t>（他の人の迷惑にならない範囲であれば可）</a:t>
            </a:r>
            <a:endParaRPr kumimoji="1" lang="ja-JP" altLang="en-US" sz="3200" dirty="0">
              <a:solidFill>
                <a:srgbClr val="32B49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709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9600" dirty="0" smtClean="0"/>
              <a:t>月給いくら</a:t>
            </a:r>
            <a:r>
              <a:rPr kumimoji="1" lang="en-US" altLang="ja-JP" sz="9600" dirty="0" smtClean="0"/>
              <a:t/>
            </a:r>
            <a:br>
              <a:rPr kumimoji="1" lang="en-US" altLang="ja-JP" sz="9600" dirty="0" smtClean="0"/>
            </a:br>
            <a:r>
              <a:rPr kumimoji="1" lang="ja-JP" altLang="en-US" sz="9600" dirty="0" smtClean="0"/>
              <a:t>ですか？</a:t>
            </a:r>
            <a:r>
              <a:rPr kumimoji="1" lang="en-US" altLang="ja-JP" sz="6000" dirty="0" smtClean="0"/>
              <a:t/>
            </a:r>
            <a:br>
              <a:rPr kumimoji="1" lang="en-US" altLang="ja-JP" sz="6000" dirty="0" smtClean="0"/>
            </a:br>
            <a:r>
              <a:rPr lang="ja-JP" altLang="en-US" sz="4800" dirty="0" smtClean="0"/>
              <a:t>にマジレスするコーナー</a:t>
            </a:r>
            <a:endParaRPr kumimoji="1" lang="ja-JP" altLang="en-US" sz="4800" dirty="0"/>
          </a:p>
        </p:txBody>
      </p:sp>
    </p:spTree>
    <p:extLst>
      <p:ext uri="{BB962C8B-B14F-4D97-AF65-F5344CB8AC3E}">
        <p14:creationId xmlns:p14="http://schemas.microsoft.com/office/powerpoint/2010/main" val="3933791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32656"/>
            <a:ext cx="8229600" cy="1143000"/>
          </a:xfrm>
        </p:spPr>
        <p:txBody>
          <a:bodyPr>
            <a:noAutofit/>
          </a:bodyPr>
          <a:lstStyle/>
          <a:p>
            <a:r>
              <a:rPr kumimoji="1" lang="ja-JP" altLang="en-US" sz="4800" dirty="0" smtClean="0"/>
              <a:t>「月給いくらですか」に</a:t>
            </a:r>
            <a:r>
              <a:rPr kumimoji="1" lang="en-US" altLang="ja-JP" sz="4800" dirty="0" smtClean="0"/>
              <a:t/>
            </a:r>
            <a:br>
              <a:rPr kumimoji="1" lang="en-US" altLang="ja-JP" sz="4800" dirty="0" smtClean="0"/>
            </a:br>
            <a:r>
              <a:rPr kumimoji="1" lang="ja-JP" altLang="en-US" sz="4800" dirty="0" smtClean="0"/>
              <a:t>マジレスする</a:t>
            </a:r>
            <a:r>
              <a:rPr lang="ja-JP" altLang="en-US" sz="4800" dirty="0" smtClean="0"/>
              <a:t>コーナー</a:t>
            </a:r>
            <a:endParaRPr kumimoji="1" lang="ja-JP" altLang="en-US" sz="4800" dirty="0"/>
          </a:p>
        </p:txBody>
      </p:sp>
      <p:sp>
        <p:nvSpPr>
          <p:cNvPr id="3" name="コンテンツ プレースホルダー 2"/>
          <p:cNvSpPr>
            <a:spLocks noGrp="1"/>
          </p:cNvSpPr>
          <p:nvPr>
            <p:ph idx="1"/>
          </p:nvPr>
        </p:nvSpPr>
        <p:spPr>
          <a:xfrm>
            <a:off x="457200" y="1783357"/>
            <a:ext cx="8229600" cy="1645643"/>
          </a:xfrm>
        </p:spPr>
        <p:txBody>
          <a:bodyPr/>
          <a:lstStyle/>
          <a:p>
            <a:r>
              <a:rPr kumimoji="1" lang="ja-JP" altLang="en-US" dirty="0" smtClean="0"/>
              <a:t>ポイント</a:t>
            </a:r>
            <a:endParaRPr lang="en-US" altLang="ja-JP" dirty="0"/>
          </a:p>
          <a:p>
            <a:pPr lvl="1"/>
            <a:r>
              <a:rPr lang="ja-JP" altLang="en-US" dirty="0" smtClean="0"/>
              <a:t>そもそも個人</a:t>
            </a:r>
            <a:r>
              <a:rPr lang="ja-JP" altLang="en-US" dirty="0"/>
              <a:t>事業</a:t>
            </a:r>
            <a:r>
              <a:rPr lang="ja-JP" altLang="en-US" dirty="0" smtClean="0"/>
              <a:t>主</a:t>
            </a:r>
            <a:r>
              <a:rPr lang="en-US" altLang="ja-JP" dirty="0" smtClean="0"/>
              <a:t>(</a:t>
            </a:r>
            <a:r>
              <a:rPr lang="ja-JP" altLang="en-US" dirty="0" smtClean="0"/>
              <a:t>フリーランス</a:t>
            </a:r>
            <a:r>
              <a:rPr lang="en-US" altLang="ja-JP" dirty="0" smtClean="0"/>
              <a:t>)</a:t>
            </a:r>
            <a:r>
              <a:rPr lang="ja-JP" altLang="en-US" dirty="0" smtClean="0"/>
              <a:t>には、「給料」「給与」という概念はない</a:t>
            </a:r>
            <a:endParaRPr lang="en-US" altLang="ja-JP" dirty="0" smtClean="0"/>
          </a:p>
        </p:txBody>
      </p:sp>
      <p:sp>
        <p:nvSpPr>
          <p:cNvPr id="5" name="テキスト ボックス 4"/>
          <p:cNvSpPr txBox="1"/>
          <p:nvPr/>
        </p:nvSpPr>
        <p:spPr>
          <a:xfrm>
            <a:off x="3995936" y="3702511"/>
            <a:ext cx="4680520" cy="2246769"/>
          </a:xfrm>
          <a:prstGeom prst="rect">
            <a:avLst/>
          </a:prstGeom>
          <a:noFill/>
          <a:ln w="12700">
            <a:solidFill>
              <a:schemeClr val="bg1">
                <a:lumMod val="50000"/>
              </a:schemeClr>
            </a:solidFill>
          </a:ln>
        </p:spPr>
        <p:txBody>
          <a:bodyPr wrap="square" rtlCol="0">
            <a:spAutoFit/>
          </a:bodyPr>
          <a:lstStyle/>
          <a:p>
            <a:r>
              <a:rPr lang="ja-JP" altLang="en-US" sz="2000" dirty="0"/>
              <a:t>一般的</a:t>
            </a:r>
            <a:r>
              <a:rPr lang="ja-JP" altLang="en-US" sz="2000" dirty="0" smtClean="0"/>
              <a:t>に</a:t>
            </a:r>
            <a:r>
              <a:rPr kumimoji="1" lang="en-US" altLang="ja-JP" sz="2000" dirty="0" smtClean="0"/>
              <a:t>『</a:t>
            </a:r>
            <a:r>
              <a:rPr kumimoji="1" lang="ja-JP" altLang="en-US" sz="2000" dirty="0" smtClean="0"/>
              <a:t>給料</a:t>
            </a:r>
            <a:r>
              <a:rPr kumimoji="1" lang="en-US" altLang="ja-JP" sz="2000" dirty="0" smtClean="0"/>
              <a:t>』『</a:t>
            </a:r>
            <a:r>
              <a:rPr kumimoji="1" lang="ja-JP" altLang="en-US" sz="2000" dirty="0" smtClean="0"/>
              <a:t>給与</a:t>
            </a:r>
            <a:r>
              <a:rPr kumimoji="1" lang="en-US" altLang="ja-JP" sz="2000" dirty="0" smtClean="0"/>
              <a:t>』</a:t>
            </a:r>
            <a:r>
              <a:rPr kumimoji="1" lang="ja-JP" altLang="en-US" sz="2000" dirty="0" smtClean="0"/>
              <a:t>とは、会社などに雇用された人へ労働の対価として支払われる物を指します。公務員は</a:t>
            </a:r>
            <a:r>
              <a:rPr kumimoji="1" lang="en-US" altLang="ja-JP" sz="2000" dirty="0" smtClean="0"/>
              <a:t>『</a:t>
            </a:r>
            <a:r>
              <a:rPr kumimoji="1" lang="ja-JP" altLang="en-US" sz="2000" dirty="0" smtClean="0"/>
              <a:t>俸給</a:t>
            </a:r>
            <a:r>
              <a:rPr kumimoji="1" lang="en-US" altLang="ja-JP" sz="2000" dirty="0" smtClean="0"/>
              <a:t>』</a:t>
            </a:r>
            <a:r>
              <a:rPr kumimoji="1" lang="ja-JP" altLang="en-US" sz="2000" dirty="0" smtClean="0"/>
              <a:t>といいます。</a:t>
            </a:r>
            <a:endParaRPr kumimoji="1" lang="en-US" altLang="ja-JP" sz="2000" dirty="0" smtClean="0"/>
          </a:p>
          <a:p>
            <a:endParaRPr lang="en-US" altLang="ja-JP" sz="2000" dirty="0"/>
          </a:p>
          <a:p>
            <a:r>
              <a:rPr lang="ja-JP" altLang="en-US" sz="2000" dirty="0" smtClean="0"/>
              <a:t>雇われていない人は、誰からも給与がもらえないのです。</a:t>
            </a:r>
            <a:endParaRPr kumimoji="1" lang="en-US" altLang="ja-JP" sz="2000" dirty="0" smtClean="0"/>
          </a:p>
        </p:txBody>
      </p:sp>
      <p:pic>
        <p:nvPicPr>
          <p:cNvPr id="2053" name="Picture 5" descr="http://2.bp.blogspot.com/-47rRGlJCk2M/Ugsrla17PBI/AAAAAAAAXF8/Xu7TePCXAhY/s800/gomasuri_businessm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3416500"/>
            <a:ext cx="2800927" cy="2664296"/>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31343" y="6095037"/>
            <a:ext cx="2212465" cy="646331"/>
          </a:xfrm>
          <a:prstGeom prst="rect">
            <a:avLst/>
          </a:prstGeom>
          <a:noFill/>
        </p:spPr>
        <p:txBody>
          <a:bodyPr wrap="none" rtlCol="0">
            <a:spAutoFit/>
          </a:bodyPr>
          <a:lstStyle/>
          <a:p>
            <a:r>
              <a:rPr kumimoji="1" lang="ja-JP" altLang="en-US" dirty="0" smtClean="0"/>
              <a:t>「社長」などの役員は</a:t>
            </a:r>
            <a:endParaRPr kumimoji="1" lang="en-US" altLang="ja-JP" dirty="0" smtClean="0"/>
          </a:p>
          <a:p>
            <a:r>
              <a:rPr kumimoji="1" lang="en-US" altLang="ja-JP" dirty="0" smtClean="0"/>
              <a:t>『</a:t>
            </a:r>
            <a:r>
              <a:rPr kumimoji="1" lang="ja-JP" altLang="en-US" dirty="0" smtClean="0"/>
              <a:t>役員報酬</a:t>
            </a:r>
            <a:r>
              <a:rPr kumimoji="1" lang="en-US" altLang="ja-JP" dirty="0" smtClean="0"/>
              <a:t>』</a:t>
            </a:r>
            <a:endParaRPr kumimoji="1" lang="ja-JP" altLang="en-US" dirty="0"/>
          </a:p>
        </p:txBody>
      </p:sp>
    </p:spTree>
    <p:extLst>
      <p:ext uri="{BB962C8B-B14F-4D97-AF65-F5344CB8AC3E}">
        <p14:creationId xmlns:p14="http://schemas.microsoft.com/office/powerpoint/2010/main" val="2922837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32656"/>
            <a:ext cx="8229600" cy="1143000"/>
          </a:xfrm>
        </p:spPr>
        <p:txBody>
          <a:bodyPr>
            <a:noAutofit/>
          </a:bodyPr>
          <a:lstStyle/>
          <a:p>
            <a:r>
              <a:rPr kumimoji="1" lang="ja-JP" altLang="en-US" sz="4800" dirty="0" smtClean="0"/>
              <a:t>「月給いくらですか」に</a:t>
            </a:r>
            <a:r>
              <a:rPr kumimoji="1" lang="en-US" altLang="ja-JP" sz="4800" dirty="0" smtClean="0"/>
              <a:t/>
            </a:r>
            <a:br>
              <a:rPr kumimoji="1" lang="en-US" altLang="ja-JP" sz="4800" dirty="0" smtClean="0"/>
            </a:br>
            <a:r>
              <a:rPr kumimoji="1" lang="ja-JP" altLang="en-US" sz="4800" dirty="0" smtClean="0"/>
              <a:t>マジレスする</a:t>
            </a:r>
            <a:r>
              <a:rPr lang="ja-JP" altLang="en-US" sz="4800" dirty="0" smtClean="0"/>
              <a:t>コーナー</a:t>
            </a:r>
            <a:endParaRPr kumimoji="1" lang="ja-JP" altLang="en-US" sz="4800" dirty="0"/>
          </a:p>
        </p:txBody>
      </p:sp>
      <p:sp>
        <p:nvSpPr>
          <p:cNvPr id="3" name="コンテンツ プレースホルダー 2"/>
          <p:cNvSpPr>
            <a:spLocks noGrp="1"/>
          </p:cNvSpPr>
          <p:nvPr>
            <p:ph idx="1"/>
          </p:nvPr>
        </p:nvSpPr>
        <p:spPr>
          <a:xfrm>
            <a:off x="457200" y="1783357"/>
            <a:ext cx="8229600" cy="2077691"/>
          </a:xfrm>
        </p:spPr>
        <p:txBody>
          <a:bodyPr>
            <a:normAutofit/>
          </a:bodyPr>
          <a:lstStyle/>
          <a:p>
            <a:r>
              <a:rPr kumimoji="1" lang="ja-JP" altLang="en-US" dirty="0" smtClean="0"/>
              <a:t>ポイント</a:t>
            </a:r>
            <a:endParaRPr kumimoji="1" lang="en-US" altLang="ja-JP" dirty="0" smtClean="0"/>
          </a:p>
          <a:p>
            <a:pPr lvl="1"/>
            <a:r>
              <a:rPr lang="ja-JP" altLang="en-US" dirty="0" smtClean="0"/>
              <a:t>イメージとし</a:t>
            </a:r>
            <a:r>
              <a:rPr lang="ja-JP" altLang="en-US" dirty="0"/>
              <a:t>て</a:t>
            </a:r>
            <a:r>
              <a:rPr lang="ja-JP" altLang="en-US" dirty="0" smtClean="0"/>
              <a:t>は</a:t>
            </a:r>
            <a:r>
              <a:rPr lang="ja-JP" altLang="en-US" sz="3800" dirty="0" smtClean="0">
                <a:solidFill>
                  <a:srgbClr val="FF0000"/>
                </a:solidFill>
              </a:rPr>
              <a:t>「商店街の八百屋」</a:t>
            </a:r>
            <a:r>
              <a:rPr lang="ja-JP" altLang="en-US" dirty="0" err="1" smtClean="0"/>
              <a:t>さんのような</a:t>
            </a:r>
            <a:r>
              <a:rPr lang="ja-JP" altLang="en-US" dirty="0" smtClean="0"/>
              <a:t>物。</a:t>
            </a:r>
            <a:endParaRPr lang="en-US" altLang="ja-JP" dirty="0" smtClean="0"/>
          </a:p>
        </p:txBody>
      </p:sp>
      <p:sp>
        <p:nvSpPr>
          <p:cNvPr id="4" name="AutoShape 2" descr="八百屋さんのイラスト"/>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八百屋さんのイラスト"/>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6" descr="八百屋さんのイラスト"/>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7" name="Picture 9" descr="起業家のイラスト（男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647" y="3501008"/>
            <a:ext cx="2517760"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6545212" y="6488668"/>
            <a:ext cx="2598788" cy="369332"/>
          </a:xfrm>
          <a:prstGeom prst="rect">
            <a:avLst/>
          </a:prstGeom>
          <a:noFill/>
        </p:spPr>
        <p:txBody>
          <a:bodyPr wrap="none" rtlCol="0">
            <a:spAutoFit/>
          </a:bodyPr>
          <a:lstStyle/>
          <a:p>
            <a:r>
              <a:rPr kumimoji="1" lang="en-US" altLang="ja-JP" dirty="0" smtClean="0">
                <a:solidFill>
                  <a:schemeClr val="bg1">
                    <a:lumMod val="50000"/>
                  </a:schemeClr>
                </a:solidFill>
              </a:rPr>
              <a:t>※</a:t>
            </a:r>
            <a:r>
              <a:rPr kumimoji="1" lang="ja-JP" altLang="en-US" dirty="0" smtClean="0">
                <a:solidFill>
                  <a:schemeClr val="bg1">
                    <a:lumMod val="50000"/>
                  </a:schemeClr>
                </a:solidFill>
              </a:rPr>
              <a:t>法人化していない場合</a:t>
            </a:r>
            <a:endParaRPr kumimoji="1" lang="ja-JP" altLang="en-US" dirty="0">
              <a:solidFill>
                <a:schemeClr val="bg1">
                  <a:lumMod val="50000"/>
                </a:schemeClr>
              </a:solidFill>
            </a:endParaRPr>
          </a:p>
        </p:txBody>
      </p:sp>
      <p:sp>
        <p:nvSpPr>
          <p:cNvPr id="10" name="AutoShape 11" descr="八百屋さんのイラスト"/>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13" descr="八百屋さんのイラスト"/>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15" descr="八百屋さんのイラスト"/>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495" y="3358530"/>
            <a:ext cx="1419417" cy="295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等号 12"/>
          <p:cNvSpPr/>
          <p:nvPr/>
        </p:nvSpPr>
        <p:spPr>
          <a:xfrm>
            <a:off x="4283968" y="4293096"/>
            <a:ext cx="1317317" cy="1317317"/>
          </a:xfrm>
          <a:prstGeom prst="mathEqual">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36258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32656"/>
            <a:ext cx="8229600" cy="1143000"/>
          </a:xfrm>
        </p:spPr>
        <p:txBody>
          <a:bodyPr>
            <a:noAutofit/>
          </a:bodyPr>
          <a:lstStyle/>
          <a:p>
            <a:r>
              <a:rPr kumimoji="1" lang="ja-JP" altLang="en-US" sz="4800" dirty="0" smtClean="0"/>
              <a:t>「月給いくらですか」に</a:t>
            </a:r>
            <a:r>
              <a:rPr kumimoji="1" lang="en-US" altLang="ja-JP" sz="4800" dirty="0" smtClean="0"/>
              <a:t/>
            </a:r>
            <a:br>
              <a:rPr kumimoji="1" lang="en-US" altLang="ja-JP" sz="4800" dirty="0" smtClean="0"/>
            </a:br>
            <a:r>
              <a:rPr lang="ja-JP" altLang="en-US" sz="4800" dirty="0"/>
              <a:t>マジレスするコーナー</a:t>
            </a:r>
            <a:endParaRPr kumimoji="1" lang="ja-JP" altLang="en-US" sz="4800" dirty="0"/>
          </a:p>
        </p:txBody>
      </p:sp>
      <p:sp>
        <p:nvSpPr>
          <p:cNvPr id="3" name="コンテンツ プレースホルダー 2"/>
          <p:cNvSpPr>
            <a:spLocks noGrp="1"/>
          </p:cNvSpPr>
          <p:nvPr>
            <p:ph idx="1"/>
          </p:nvPr>
        </p:nvSpPr>
        <p:spPr>
          <a:xfrm>
            <a:off x="457200" y="1783357"/>
            <a:ext cx="8435280" cy="1717651"/>
          </a:xfrm>
        </p:spPr>
        <p:txBody>
          <a:bodyPr>
            <a:noAutofit/>
          </a:bodyPr>
          <a:lstStyle/>
          <a:p>
            <a:r>
              <a:rPr kumimoji="1" lang="ja-JP" altLang="en-US" dirty="0" smtClean="0"/>
              <a:t>ポイント</a:t>
            </a:r>
            <a:endParaRPr lang="en-US" altLang="ja-JP" dirty="0"/>
          </a:p>
          <a:p>
            <a:pPr lvl="1"/>
            <a:r>
              <a:rPr lang="ja-JP" altLang="en-US" dirty="0" smtClean="0"/>
              <a:t>サラリーマンは基本給が決まっている。</a:t>
            </a:r>
            <a:endParaRPr lang="en-US" altLang="ja-JP" dirty="0" smtClean="0"/>
          </a:p>
          <a:p>
            <a:pPr lvl="1"/>
            <a:r>
              <a:rPr lang="ja-JP" altLang="en-US" dirty="0" smtClean="0"/>
              <a:t>個人</a:t>
            </a:r>
            <a:r>
              <a:rPr lang="ja-JP" altLang="en-US" dirty="0"/>
              <a:t>事業</a:t>
            </a:r>
            <a:r>
              <a:rPr lang="ja-JP" altLang="en-US" dirty="0" smtClean="0"/>
              <a:t>主は毎月変動する（場合がある）</a:t>
            </a:r>
            <a:endParaRPr lang="en-US" altLang="ja-JP" dirty="0" smtClean="0"/>
          </a:p>
        </p:txBody>
      </p:sp>
      <p:sp>
        <p:nvSpPr>
          <p:cNvPr id="4" name="AutoShape 2" descr="酔っぱらいのイラスト「サラリーマン」"/>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酔っぱらいのイラスト「サラリーマン」"/>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5125" name="Picture 5"/>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27584" y="3573016"/>
            <a:ext cx="1152054" cy="145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右矢印 7"/>
          <p:cNvSpPr/>
          <p:nvPr/>
        </p:nvSpPr>
        <p:spPr>
          <a:xfrm>
            <a:off x="2483768" y="3972086"/>
            <a:ext cx="597666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9" descr="起業家のイラスト（男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5085184"/>
            <a:ext cx="1387177" cy="14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グラフ 12"/>
          <p:cNvGraphicFramePr>
            <a:graphicFrameLocks/>
          </p:cNvGraphicFramePr>
          <p:nvPr>
            <p:extLst>
              <p:ext uri="{D42A27DB-BD31-4B8C-83A1-F6EECF244321}">
                <p14:modId xmlns:p14="http://schemas.microsoft.com/office/powerpoint/2010/main" val="1056695729"/>
              </p:ext>
            </p:extLst>
          </p:nvPr>
        </p:nvGraphicFramePr>
        <p:xfrm>
          <a:off x="2123728" y="4869160"/>
          <a:ext cx="6480720" cy="15876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51888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2636912"/>
            <a:ext cx="8229600" cy="1503040"/>
          </a:xfrm>
        </p:spPr>
        <p:txBody>
          <a:bodyPr>
            <a:noAutofit/>
          </a:bodyPr>
          <a:lstStyle/>
          <a:p>
            <a:r>
              <a:rPr kumimoji="1" lang="ja-JP" altLang="en-US" sz="9600" dirty="0" smtClean="0"/>
              <a:t>本日の予定</a:t>
            </a:r>
            <a:endParaRPr kumimoji="1" lang="ja-JP" altLang="en-US" sz="9600" dirty="0"/>
          </a:p>
        </p:txBody>
      </p:sp>
    </p:spTree>
    <p:extLst>
      <p:ext uri="{BB962C8B-B14F-4D97-AF65-F5344CB8AC3E}">
        <p14:creationId xmlns:p14="http://schemas.microsoft.com/office/powerpoint/2010/main" val="3109720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normAutofit/>
          </a:bodyPr>
          <a:lstStyle/>
          <a:p>
            <a:r>
              <a:rPr lang="ja-JP" altLang="en-US" sz="6000" dirty="0"/>
              <a:t>フリーランス</a:t>
            </a:r>
            <a:endParaRPr kumimoji="1" lang="ja-JP" altLang="en-US" sz="6000" dirty="0"/>
          </a:p>
        </p:txBody>
      </p:sp>
      <p:sp>
        <p:nvSpPr>
          <p:cNvPr id="3" name="コンテンツ プレースホルダー 2"/>
          <p:cNvSpPr>
            <a:spLocks noGrp="1"/>
          </p:cNvSpPr>
          <p:nvPr>
            <p:ph idx="1"/>
          </p:nvPr>
        </p:nvSpPr>
        <p:spPr>
          <a:xfrm>
            <a:off x="539552" y="1340768"/>
            <a:ext cx="8229600" cy="5400600"/>
          </a:xfrm>
        </p:spPr>
        <p:txBody>
          <a:bodyPr>
            <a:normAutofit fontScale="92500" lnSpcReduction="20000"/>
          </a:bodyPr>
          <a:lstStyle/>
          <a:p>
            <a:r>
              <a:rPr kumimoji="1" lang="ja-JP" altLang="en-US" sz="4400" dirty="0" smtClean="0">
                <a:solidFill>
                  <a:srgbClr val="FEF6E3"/>
                </a:solidFill>
              </a:rPr>
              <a:t>会社に縛られない分、自由に</a:t>
            </a:r>
            <a:r>
              <a:rPr lang="ja-JP" altLang="en-US" sz="4400" dirty="0" smtClean="0">
                <a:solidFill>
                  <a:srgbClr val="FEF6E3"/>
                </a:solidFill>
              </a:rPr>
              <a:t>活動</a:t>
            </a:r>
            <a:r>
              <a:rPr lang="ja-JP" altLang="en-US" sz="4400" dirty="0">
                <a:solidFill>
                  <a:srgbClr val="FEF6E3"/>
                </a:solidFill>
              </a:rPr>
              <a:t>でき、</a:t>
            </a:r>
            <a:r>
              <a:rPr kumimoji="1" lang="ja-JP" altLang="en-US" sz="4400" dirty="0" smtClean="0">
                <a:solidFill>
                  <a:srgbClr val="FEF6E3"/>
                </a:solidFill>
              </a:rPr>
              <a:t>働けば働くほどお金を得ることができます。</a:t>
            </a:r>
            <a:endParaRPr kumimoji="1" lang="en-US" altLang="ja-JP" sz="4400" dirty="0" smtClean="0">
              <a:solidFill>
                <a:srgbClr val="FEF6E3"/>
              </a:solidFill>
            </a:endParaRPr>
          </a:p>
          <a:p>
            <a:endParaRPr lang="en-US" altLang="ja-JP" sz="4400" dirty="0">
              <a:solidFill>
                <a:srgbClr val="FEF6E3"/>
              </a:solidFill>
            </a:endParaRPr>
          </a:p>
          <a:p>
            <a:r>
              <a:rPr kumimoji="1" lang="ja-JP" altLang="en-US" sz="4400" dirty="0" smtClean="0">
                <a:solidFill>
                  <a:srgbClr val="FEF6E3"/>
                </a:solidFill>
              </a:rPr>
              <a:t>しかし、将来は何も約束されていません。失業保険はなく、労働基準法も適用されません。病気になれば収入が</a:t>
            </a:r>
            <a:r>
              <a:rPr kumimoji="1" lang="en-US" altLang="ja-JP" sz="4400" dirty="0" smtClean="0">
                <a:solidFill>
                  <a:srgbClr val="FEF6E3"/>
                </a:solidFill>
              </a:rPr>
              <a:t>0</a:t>
            </a:r>
            <a:r>
              <a:rPr kumimoji="1" lang="ja-JP" altLang="en-US" sz="4400" dirty="0" smtClean="0">
                <a:solidFill>
                  <a:srgbClr val="FEF6E3"/>
                </a:solidFill>
              </a:rPr>
              <a:t>になるリスクを常に抱えています。</a:t>
            </a:r>
            <a:endParaRPr kumimoji="1" lang="en-US" altLang="ja-JP" sz="4400" dirty="0" smtClean="0">
              <a:solidFill>
                <a:srgbClr val="FEF6E3"/>
              </a:solidFill>
            </a:endParaRPr>
          </a:p>
        </p:txBody>
      </p:sp>
    </p:spTree>
    <p:extLst>
      <p:ext uri="{BB962C8B-B14F-4D97-AF65-F5344CB8AC3E}">
        <p14:creationId xmlns:p14="http://schemas.microsoft.com/office/powerpoint/2010/main" val="3323291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normAutofit/>
          </a:bodyPr>
          <a:lstStyle/>
          <a:p>
            <a:r>
              <a:rPr lang="ja-JP" altLang="en-US" sz="6000" dirty="0"/>
              <a:t>働き方</a:t>
            </a:r>
            <a:endParaRPr kumimoji="1" lang="ja-JP" altLang="en-US" sz="6000" dirty="0"/>
          </a:p>
        </p:txBody>
      </p:sp>
      <p:sp>
        <p:nvSpPr>
          <p:cNvPr id="3" name="コンテンツ プレースホルダー 2"/>
          <p:cNvSpPr>
            <a:spLocks noGrp="1"/>
          </p:cNvSpPr>
          <p:nvPr>
            <p:ph idx="1"/>
          </p:nvPr>
        </p:nvSpPr>
        <p:spPr>
          <a:xfrm>
            <a:off x="539552" y="1340768"/>
            <a:ext cx="8229600" cy="5400600"/>
          </a:xfrm>
        </p:spPr>
        <p:txBody>
          <a:bodyPr>
            <a:normAutofit fontScale="85000" lnSpcReduction="20000"/>
          </a:bodyPr>
          <a:lstStyle/>
          <a:p>
            <a:r>
              <a:rPr lang="ja-JP" altLang="en-US" sz="4400" dirty="0">
                <a:solidFill>
                  <a:srgbClr val="FEF6E3"/>
                </a:solidFill>
              </a:rPr>
              <a:t>世の中に</a:t>
            </a:r>
            <a:r>
              <a:rPr lang="ja-JP" altLang="en-US" sz="4400" dirty="0" smtClean="0">
                <a:solidFill>
                  <a:srgbClr val="FEF6E3"/>
                </a:solidFill>
              </a:rPr>
              <a:t>は様々な職種、契約形態があります。ゲーム業界の中でもたくさんあります。</a:t>
            </a:r>
            <a:endParaRPr lang="en-US" altLang="ja-JP" sz="4400" dirty="0" smtClean="0">
              <a:solidFill>
                <a:srgbClr val="FEF6E3"/>
              </a:solidFill>
            </a:endParaRPr>
          </a:p>
          <a:p>
            <a:endParaRPr lang="en-US" altLang="ja-JP" sz="4400" dirty="0" smtClean="0">
              <a:solidFill>
                <a:srgbClr val="FEF6E3"/>
              </a:solidFill>
            </a:endParaRPr>
          </a:p>
          <a:p>
            <a:r>
              <a:rPr lang="ja-JP" altLang="en-US" sz="4400" dirty="0">
                <a:solidFill>
                  <a:srgbClr val="FEF6E3"/>
                </a:solidFill>
              </a:rPr>
              <a:t>もし仮に就職</a:t>
            </a:r>
            <a:r>
              <a:rPr lang="ja-JP" altLang="en-US" sz="4400" dirty="0" smtClean="0">
                <a:solidFill>
                  <a:srgbClr val="FEF6E3"/>
                </a:solidFill>
              </a:rPr>
              <a:t>した先でつまずいた</a:t>
            </a:r>
            <a:r>
              <a:rPr kumimoji="1" lang="ja-JP" altLang="en-US" sz="4400" dirty="0" smtClean="0">
                <a:solidFill>
                  <a:srgbClr val="FEF6E3"/>
                </a:solidFill>
              </a:rPr>
              <a:t>としても、別の道を探せばいいだけなのです。</a:t>
            </a:r>
            <a:endParaRPr kumimoji="1" lang="en-US" altLang="ja-JP" sz="4400" dirty="0" smtClean="0">
              <a:solidFill>
                <a:srgbClr val="FEF6E3"/>
              </a:solidFill>
            </a:endParaRPr>
          </a:p>
          <a:p>
            <a:endParaRPr lang="en-US" altLang="ja-JP" sz="4400" dirty="0">
              <a:solidFill>
                <a:srgbClr val="FEF6E3"/>
              </a:solidFill>
            </a:endParaRPr>
          </a:p>
          <a:p>
            <a:r>
              <a:rPr kumimoji="1" lang="ja-JP" altLang="en-US" sz="4400" dirty="0" smtClean="0">
                <a:solidFill>
                  <a:srgbClr val="FEF6E3"/>
                </a:solidFill>
              </a:rPr>
              <a:t>悲観的にならず、むしろチャンスだと</a:t>
            </a:r>
            <a:r>
              <a:rPr lang="ja-JP" altLang="en-US" sz="4400" dirty="0">
                <a:solidFill>
                  <a:srgbClr val="FEF6E3"/>
                </a:solidFill>
              </a:rPr>
              <a:t>考え</a:t>
            </a:r>
            <a:r>
              <a:rPr kumimoji="1" lang="ja-JP" altLang="en-US" sz="4400" dirty="0" smtClean="0">
                <a:solidFill>
                  <a:srgbClr val="FEF6E3"/>
                </a:solidFill>
              </a:rPr>
              <a:t>られればしめたものです。</a:t>
            </a:r>
            <a:endParaRPr kumimoji="1" lang="en-US" altLang="ja-JP" sz="4400" dirty="0" smtClean="0">
              <a:solidFill>
                <a:srgbClr val="FEF6E3"/>
              </a:solidFill>
            </a:endParaRPr>
          </a:p>
        </p:txBody>
      </p:sp>
    </p:spTree>
    <p:extLst>
      <p:ext uri="{BB962C8B-B14F-4D97-AF65-F5344CB8AC3E}">
        <p14:creationId xmlns:p14="http://schemas.microsoft.com/office/powerpoint/2010/main" val="1952320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9776"/>
            <a:ext cx="8229600" cy="1143000"/>
          </a:xfrm>
        </p:spPr>
        <p:txBody>
          <a:bodyPr>
            <a:noAutofit/>
          </a:bodyPr>
          <a:lstStyle/>
          <a:p>
            <a:r>
              <a:rPr lang="ja-JP" altLang="en-US" sz="4800" dirty="0" smtClean="0"/>
              <a:t>書籍「仕事の裏切り」</a:t>
            </a:r>
            <a:endParaRPr kumimoji="1" lang="ja-JP" altLang="en-US" sz="4800" dirty="0"/>
          </a:p>
        </p:txBody>
      </p:sp>
      <p:sp>
        <p:nvSpPr>
          <p:cNvPr id="4" name="AutoShape 2" descr="酔っぱらいのイラスト「サラリーマン」"/>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酔っぱらいのイラスト「サラリーマン」"/>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218" name="Picture 2" descr="C:\Users\katsube\Desktop\仕事の裏切り なぜ、私たちは働くのか   ジョアン・キウーラ  中嶋 愛  金井 壽宏  本   通販   Amazon.png"/>
          <p:cNvPicPr>
            <a:picLocks noChangeAspect="1" noChangeArrowheads="1"/>
          </p:cNvPicPr>
          <p:nvPr/>
        </p:nvPicPr>
        <p:blipFill rotWithShape="1">
          <a:blip r:embed="rId2">
            <a:extLst>
              <a:ext uri="{28A0092B-C50C-407E-A947-70E740481C1C}">
                <a14:useLocalDpi xmlns:a14="http://schemas.microsoft.com/office/drawing/2010/main" val="0"/>
              </a:ext>
            </a:extLst>
          </a:blip>
          <a:srcRect t="5941" r="30672"/>
          <a:stretch/>
        </p:blipFill>
        <p:spPr bwMode="auto">
          <a:xfrm>
            <a:off x="130220" y="1340768"/>
            <a:ext cx="5722907" cy="525658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katsube\Desktop\仕事の裏切り ～なぜ、私たちは働くのか～（金井壽宏 中嶋愛 Joanne B. Ciulla） ｜ 翔泳社の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348679"/>
            <a:ext cx="3096340" cy="39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547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4848" y="1124744"/>
            <a:ext cx="8229600" cy="4680520"/>
          </a:xfrm>
        </p:spPr>
        <p:txBody>
          <a:bodyPr>
            <a:noAutofit/>
          </a:bodyPr>
          <a:lstStyle/>
          <a:p>
            <a:r>
              <a:rPr kumimoji="1" lang="ja-JP" altLang="en-US" sz="8000" dirty="0" smtClean="0"/>
              <a:t>今後も</a:t>
            </a:r>
            <a:r>
              <a:rPr kumimoji="1" lang="en-US" altLang="ja-JP" sz="8000" dirty="0" smtClean="0"/>
              <a:t/>
            </a:r>
            <a:br>
              <a:rPr kumimoji="1" lang="en-US" altLang="ja-JP" sz="8000" dirty="0" smtClean="0"/>
            </a:br>
            <a:r>
              <a:rPr kumimoji="1" lang="ja-JP" altLang="en-US" sz="8000" dirty="0" smtClean="0"/>
              <a:t>マジレスします</a:t>
            </a:r>
            <a:r>
              <a:rPr kumimoji="1" lang="en-US" altLang="ja-JP" sz="8000" dirty="0" smtClean="0"/>
              <a:t/>
            </a:r>
            <a:br>
              <a:rPr kumimoji="1" lang="en-US" altLang="ja-JP" sz="8000" dirty="0" smtClean="0"/>
            </a:br>
            <a:r>
              <a:rPr kumimoji="1" lang="en-US" altLang="ja-JP" sz="8000" dirty="0" smtClean="0"/>
              <a:t/>
            </a:r>
            <a:br>
              <a:rPr kumimoji="1" lang="en-US" altLang="ja-JP" sz="8000" dirty="0" smtClean="0"/>
            </a:br>
            <a:r>
              <a:rPr lang="ja-JP" altLang="en-US" sz="8000" dirty="0" smtClean="0"/>
              <a:t>質問はお気軽に</a:t>
            </a:r>
            <a:endParaRPr kumimoji="1" lang="ja-JP" altLang="en-US" sz="8000" dirty="0"/>
          </a:p>
        </p:txBody>
      </p:sp>
    </p:spTree>
    <p:extLst>
      <p:ext uri="{BB962C8B-B14F-4D97-AF65-F5344CB8AC3E}">
        <p14:creationId xmlns:p14="http://schemas.microsoft.com/office/powerpoint/2010/main" val="2475660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en-US" altLang="ja-JP" sz="8000" dirty="0" smtClean="0"/>
              <a:t>Apache</a:t>
            </a:r>
            <a:br>
              <a:rPr kumimoji="1" lang="en-US" altLang="ja-JP" sz="8000" dirty="0" smtClean="0"/>
            </a:br>
            <a:r>
              <a:rPr lang="en-US" altLang="ja-JP" sz="8000" dirty="0" smtClean="0"/>
              <a:t>Overview</a:t>
            </a:r>
            <a:endParaRPr kumimoji="1" lang="ja-JP" altLang="en-US" sz="8000" dirty="0"/>
          </a:p>
        </p:txBody>
      </p:sp>
      <p:sp>
        <p:nvSpPr>
          <p:cNvPr id="3" name="AutoShape 2" descr="Tux the peng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 name="AutoShape 2" descr="https://upload.wikimedia.org/wikipedia/commons/4/45/Apache_HTTP_server_logo_%282016%2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653136"/>
            <a:ext cx="3456384" cy="9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5455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normAutofit/>
          </a:bodyPr>
          <a:lstStyle/>
          <a:p>
            <a:r>
              <a:rPr lang="ja-JP" altLang="en-US" dirty="0"/>
              <a:t>様々</a:t>
            </a:r>
            <a:r>
              <a:rPr lang="ja-JP" altLang="en-US" dirty="0" smtClean="0"/>
              <a:t>な</a:t>
            </a:r>
            <a:r>
              <a:rPr lang="en-US" altLang="ja-JP" dirty="0" smtClean="0"/>
              <a:t>Web</a:t>
            </a:r>
            <a:r>
              <a:rPr lang="ja-JP" altLang="en-US" dirty="0" smtClean="0"/>
              <a:t>サーバ</a:t>
            </a:r>
            <a:endParaRPr kumimoji="1" lang="ja-JP" altLang="en-US" dirty="0"/>
          </a:p>
        </p:txBody>
      </p:sp>
      <p:sp>
        <p:nvSpPr>
          <p:cNvPr id="4" name="コンテンツ プレースホルダー 4"/>
          <p:cNvSpPr txBox="1">
            <a:spLocks/>
          </p:cNvSpPr>
          <p:nvPr/>
        </p:nvSpPr>
        <p:spPr>
          <a:xfrm>
            <a:off x="475903" y="1403484"/>
            <a:ext cx="8229600"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endParaRPr lang="ja-JP" alt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3456384" cy="9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1835696" y="2252164"/>
            <a:ext cx="2016899" cy="707886"/>
          </a:xfrm>
          <a:prstGeom prst="rect">
            <a:avLst/>
          </a:prstGeom>
          <a:noFill/>
        </p:spPr>
        <p:txBody>
          <a:bodyPr wrap="none" rtlCol="0">
            <a:spAutoFit/>
          </a:bodyPr>
          <a:lstStyle/>
          <a:p>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Apache</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42" name="Picture 2" descr="C:\Users\katsube\Desktop\Microsoft 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672" b="25246"/>
          <a:stretch/>
        </p:blipFill>
        <p:spPr bwMode="auto">
          <a:xfrm>
            <a:off x="4898526" y="1406121"/>
            <a:ext cx="3297279" cy="84604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884778" y="2239124"/>
            <a:ext cx="923651" cy="707886"/>
          </a:xfrm>
          <a:prstGeom prst="rect">
            <a:avLst/>
          </a:prstGeom>
          <a:noFill/>
        </p:spPr>
        <p:txBody>
          <a:bodyPr wrap="none" rtlCol="0">
            <a:spAutoFit/>
          </a:bodyPr>
          <a:lstStyle/>
          <a:p>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IIS</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p:cNvSpPr txBox="1"/>
          <p:nvPr/>
        </p:nvSpPr>
        <p:spPr>
          <a:xfrm>
            <a:off x="4957203" y="2762344"/>
            <a:ext cx="3719352" cy="369332"/>
          </a:xfrm>
          <a:prstGeom prst="rect">
            <a:avLst/>
          </a:prstGeom>
          <a:noFill/>
        </p:spPr>
        <p:txBody>
          <a:bodyPr wrap="none" rtlCol="0">
            <a:spAutoFit/>
          </a:bodyPr>
          <a:lstStyle/>
          <a:p>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(Internet </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Information </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Services)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44" name="Picture 4" descr="ngin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560" y="3704862"/>
            <a:ext cx="3872430"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https://nodejs.org/static/images/logos/nodej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47"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20003" b="16952"/>
          <a:stretch/>
        </p:blipFill>
        <p:spPr bwMode="auto">
          <a:xfrm>
            <a:off x="328664" y="3356992"/>
            <a:ext cx="4035607"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角丸四角形 8"/>
          <p:cNvSpPr/>
          <p:nvPr/>
        </p:nvSpPr>
        <p:spPr>
          <a:xfrm>
            <a:off x="5004048" y="5043887"/>
            <a:ext cx="3744416"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自作</a:t>
            </a:r>
            <a:r>
              <a:rPr kumimoji="1"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することも可能</a:t>
            </a:r>
            <a:endParaRPr kumimoji="1" lang="ja-JP" altLang="en-US"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51" name="Picture 11" descr="http://www.diam.unige.it/informatica/documentazione/httpd_docs/images/http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271" y="5043887"/>
            <a:ext cx="3810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14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lstStyle/>
          <a:p>
            <a:r>
              <a:rPr kumimoji="1" lang="en-US" altLang="ja-JP" dirty="0" smtClean="0"/>
              <a:t>Web</a:t>
            </a:r>
            <a:r>
              <a:rPr kumimoji="1" lang="ja-JP" altLang="en-US" dirty="0" smtClean="0"/>
              <a:t>サーバの世界シェア</a:t>
            </a:r>
            <a:endParaRPr kumimoji="1" lang="ja-JP" altLang="en-US" dirty="0"/>
          </a:p>
        </p:txBody>
      </p:sp>
      <p:pic>
        <p:nvPicPr>
          <p:cNvPr id="11266" name="Picture 2" descr="C:\Users\katsube\Desktop\April 2016 Web Server Survey   Netcra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831149"/>
            <a:ext cx="8280920" cy="396600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katsube\Desktop\April 2016 Web Server Survey   Netcra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4869160"/>
            <a:ext cx="6905976" cy="165618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54888" y="6525344"/>
            <a:ext cx="7605544" cy="307777"/>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https://news.netcraft.com/archives/2016/04/21/april-2016-web-server-survey.html</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66304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smtClean="0"/>
              <a:t>基本的な構造</a:t>
            </a:r>
            <a:endParaRPr kumimoji="1" lang="ja-JP" altLang="en-US" sz="6000" dirty="0"/>
          </a:p>
        </p:txBody>
      </p:sp>
      <p:sp>
        <p:nvSpPr>
          <p:cNvPr id="3" name="コンテンツ プレースホルダー 2"/>
          <p:cNvSpPr>
            <a:spLocks noGrp="1"/>
          </p:cNvSpPr>
          <p:nvPr>
            <p:ph idx="1"/>
          </p:nvPr>
        </p:nvSpPr>
        <p:spPr>
          <a:xfrm>
            <a:off x="539552" y="1772816"/>
            <a:ext cx="8229600" cy="3888432"/>
          </a:xfrm>
        </p:spPr>
        <p:txBody>
          <a:bodyPr>
            <a:normAutofit/>
          </a:bodyPr>
          <a:lstStyle/>
          <a:p>
            <a:r>
              <a:rPr kumimoji="1" lang="ja-JP" altLang="en-US" sz="4400" b="1" dirty="0" smtClean="0">
                <a:solidFill>
                  <a:schemeClr val="accent6">
                    <a:lumMod val="75000"/>
                  </a:schemeClr>
                </a:solidFill>
              </a:rPr>
              <a:t>モジュール</a:t>
            </a:r>
            <a:endParaRPr kumimoji="1" lang="en-US" altLang="ja-JP" sz="4400" b="1" dirty="0" smtClean="0">
              <a:solidFill>
                <a:schemeClr val="accent6">
                  <a:lumMod val="75000"/>
                </a:schemeClr>
              </a:solidFill>
            </a:endParaRPr>
          </a:p>
          <a:p>
            <a:pPr lvl="1"/>
            <a:r>
              <a:rPr lang="ja-JP" altLang="en-US" sz="4000" dirty="0" smtClean="0">
                <a:solidFill>
                  <a:srgbClr val="FEF6E3"/>
                </a:solidFill>
              </a:rPr>
              <a:t> </a:t>
            </a:r>
            <a:r>
              <a:rPr lang="en-US" altLang="ja-JP" sz="4000" dirty="0" smtClean="0">
                <a:solidFill>
                  <a:srgbClr val="FEF6E3"/>
                </a:solidFill>
              </a:rPr>
              <a:t>Apache</a:t>
            </a:r>
            <a:r>
              <a:rPr lang="ja-JP" altLang="en-US" sz="4000" dirty="0" smtClean="0">
                <a:solidFill>
                  <a:srgbClr val="FEF6E3"/>
                </a:solidFill>
              </a:rPr>
              <a:t>は小さなモジュール</a:t>
            </a:r>
            <a:r>
              <a:rPr lang="en-US" altLang="ja-JP" sz="4000" dirty="0" smtClean="0">
                <a:solidFill>
                  <a:srgbClr val="FEF6E3"/>
                </a:solidFill>
              </a:rPr>
              <a:t>(</a:t>
            </a:r>
            <a:r>
              <a:rPr lang="ja-JP" altLang="en-US" sz="4000" dirty="0">
                <a:solidFill>
                  <a:srgbClr val="FEF6E3"/>
                </a:solidFill>
              </a:rPr>
              <a:t>機能</a:t>
            </a:r>
            <a:r>
              <a:rPr lang="en-US" altLang="ja-JP" sz="4000" dirty="0" smtClean="0">
                <a:solidFill>
                  <a:srgbClr val="FEF6E3"/>
                </a:solidFill>
              </a:rPr>
              <a:t>)</a:t>
            </a:r>
            <a:r>
              <a:rPr lang="ja-JP" altLang="en-US" sz="4000" dirty="0" smtClean="0">
                <a:solidFill>
                  <a:srgbClr val="FEF6E3"/>
                </a:solidFill>
              </a:rPr>
              <a:t>の集合体。</a:t>
            </a:r>
            <a:r>
              <a:rPr kumimoji="1" lang="ja-JP" altLang="en-US" sz="4000" dirty="0" smtClean="0">
                <a:solidFill>
                  <a:srgbClr val="FEF6E3"/>
                </a:solidFill>
              </a:rPr>
              <a:t>必要なモジュールを組み合わせて稼働させる。</a:t>
            </a:r>
            <a:endParaRPr kumimoji="1" lang="en-US" altLang="ja-JP" sz="3600" dirty="0" smtClean="0">
              <a:solidFill>
                <a:srgbClr val="FEF6E3"/>
              </a:solidFill>
            </a:endParaRPr>
          </a:p>
          <a:p>
            <a:endParaRPr lang="en-US" altLang="ja-JP" sz="4400" dirty="0">
              <a:solidFill>
                <a:srgbClr val="FEF6E3"/>
              </a:solidFill>
            </a:endParaRPr>
          </a:p>
          <a:p>
            <a:endParaRPr kumimoji="1" lang="en-US" altLang="ja-JP" sz="4400" dirty="0" smtClean="0">
              <a:solidFill>
                <a:srgbClr val="FEF6E3"/>
              </a:solidFill>
            </a:endParaRPr>
          </a:p>
        </p:txBody>
      </p:sp>
    </p:spTree>
    <p:extLst>
      <p:ext uri="{BB962C8B-B14F-4D97-AF65-F5344CB8AC3E}">
        <p14:creationId xmlns:p14="http://schemas.microsoft.com/office/powerpoint/2010/main" val="963572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752"/>
            <a:ext cx="8229600" cy="1143000"/>
          </a:xfrm>
        </p:spPr>
        <p:txBody>
          <a:bodyPr/>
          <a:lstStyle/>
          <a:p>
            <a:r>
              <a:rPr kumimoji="1" lang="en-US" altLang="ja-JP" dirty="0" smtClean="0"/>
              <a:t>Apache</a:t>
            </a:r>
            <a:r>
              <a:rPr kumimoji="1" lang="ja-JP" altLang="en-US" dirty="0" smtClean="0"/>
              <a:t>のモジュール構造</a:t>
            </a:r>
            <a:endParaRPr kumimoji="1" lang="ja-JP" altLang="en-US" dirty="0"/>
          </a:p>
        </p:txBody>
      </p:sp>
      <p:pic>
        <p:nvPicPr>
          <p:cNvPr id="12291" name="Picture 3" descr="C:\Users\katsube\Desktop\Apacheモジュールプログラミングガイド_2016110400244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35" t="10519" r="6861" b="23598"/>
          <a:stretch/>
        </p:blipFill>
        <p:spPr bwMode="auto">
          <a:xfrm>
            <a:off x="1835696" y="1052736"/>
            <a:ext cx="5318449" cy="544907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861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752"/>
            <a:ext cx="8229600" cy="1143000"/>
          </a:xfrm>
        </p:spPr>
        <p:txBody>
          <a:bodyPr/>
          <a:lstStyle/>
          <a:p>
            <a:r>
              <a:rPr kumimoji="1" lang="en-US" altLang="ja-JP" dirty="0" smtClean="0"/>
              <a:t>Apache</a:t>
            </a:r>
            <a:r>
              <a:rPr kumimoji="1" lang="ja-JP" altLang="en-US" dirty="0" smtClean="0"/>
              <a:t>のモジュール構造</a:t>
            </a:r>
            <a:endParaRPr kumimoji="1" lang="ja-JP" altLang="en-US" dirty="0"/>
          </a:p>
        </p:txBody>
      </p:sp>
      <p:sp>
        <p:nvSpPr>
          <p:cNvPr id="4" name="テキスト ボックス 3"/>
          <p:cNvSpPr txBox="1"/>
          <p:nvPr/>
        </p:nvSpPr>
        <p:spPr>
          <a:xfrm>
            <a:off x="2090072" y="1198493"/>
            <a:ext cx="4642168" cy="646331"/>
          </a:xfrm>
          <a:prstGeom prst="rect">
            <a:avLst/>
          </a:prstGeom>
          <a:noFill/>
        </p:spPr>
        <p:txBody>
          <a:bodyPr wrap="none" rtlCol="0">
            <a:spAutoFit/>
          </a:bodyPr>
          <a:lstStyle/>
          <a:p>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3600" dirty="0" err="1" smtClean="0">
                <a:latin typeface="メイリオ" panose="020B0604030504040204" pitchFamily="50" charset="-128"/>
                <a:ea typeface="メイリオ" panose="020B0604030504040204" pitchFamily="50" charset="-128"/>
                <a:cs typeface="メイリオ" panose="020B0604030504040204" pitchFamily="50" charset="-128"/>
              </a:rPr>
              <a:t>etc</a:t>
            </a: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3600" dirty="0" err="1" smtClean="0">
                <a:latin typeface="メイリオ" panose="020B0604030504040204" pitchFamily="50" charset="-128"/>
                <a:ea typeface="メイリオ" panose="020B0604030504040204" pitchFamily="50" charset="-128"/>
                <a:cs typeface="メイリオ" panose="020B0604030504040204" pitchFamily="50" charset="-128"/>
              </a:rPr>
              <a:t>httpd</a:t>
            </a:r>
            <a:r>
              <a:rPr kumimoji="1" lang="en-US" altLang="ja-JP" sz="3600" dirty="0" smtClean="0">
                <a:latin typeface="メイリオ" panose="020B0604030504040204" pitchFamily="50" charset="-128"/>
                <a:ea typeface="メイリオ" panose="020B0604030504040204" pitchFamily="50" charset="-128"/>
                <a:cs typeface="メイリオ" panose="020B0604030504040204" pitchFamily="50" charset="-128"/>
              </a:rPr>
              <a:t>/modules</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descr="C:\Users\katsube\Desktop\VirtualBox_CentOS7-neec_04_11_2016_00_52_07.png"/>
          <p:cNvPicPr>
            <a:picLocks noChangeAspect="1" noChangeArrowheads="1"/>
          </p:cNvPicPr>
          <p:nvPr/>
        </p:nvPicPr>
        <p:blipFill rotWithShape="1">
          <a:blip r:embed="rId2">
            <a:extLst>
              <a:ext uri="{28A0092B-C50C-407E-A947-70E740481C1C}">
                <a14:useLocalDpi xmlns:a14="http://schemas.microsoft.com/office/drawing/2010/main" val="0"/>
              </a:ext>
            </a:extLst>
          </a:blip>
          <a:srcRect l="19050" t="8663" r="19211" b="8759"/>
          <a:stretch/>
        </p:blipFill>
        <p:spPr bwMode="auto">
          <a:xfrm>
            <a:off x="1763688" y="1864240"/>
            <a:ext cx="5544616" cy="468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16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smtClean="0"/>
              <a:t>午前</a:t>
            </a:r>
            <a:endParaRPr kumimoji="1" lang="ja-JP" altLang="en-US" sz="6000" dirty="0"/>
          </a:p>
        </p:txBody>
      </p:sp>
      <p:sp>
        <p:nvSpPr>
          <p:cNvPr id="3" name="コンテンツ プレースホルダー 2"/>
          <p:cNvSpPr>
            <a:spLocks noGrp="1"/>
          </p:cNvSpPr>
          <p:nvPr>
            <p:ph idx="1"/>
          </p:nvPr>
        </p:nvSpPr>
        <p:spPr/>
        <p:txBody>
          <a:bodyPr>
            <a:normAutofit/>
          </a:bodyPr>
          <a:lstStyle/>
          <a:p>
            <a:r>
              <a:rPr lang="en-US" altLang="ja-JP" sz="4000" dirty="0" smtClean="0"/>
              <a:t>Apache Overview</a:t>
            </a:r>
          </a:p>
          <a:p>
            <a:pPr lvl="1"/>
            <a:r>
              <a:rPr lang="ja-JP" altLang="en-US" sz="3600" dirty="0" smtClean="0"/>
              <a:t> </a:t>
            </a:r>
            <a:r>
              <a:rPr lang="ja-JP" altLang="en-US" sz="3600" dirty="0"/>
              <a:t>ライフサイクルと</a:t>
            </a:r>
            <a:r>
              <a:rPr lang="ja-JP" altLang="en-US" sz="3600" dirty="0" smtClean="0"/>
              <a:t>モジュール</a:t>
            </a:r>
            <a:endParaRPr lang="en-US" altLang="ja-JP" sz="3600" dirty="0" smtClean="0"/>
          </a:p>
          <a:p>
            <a:pPr lvl="1"/>
            <a:endParaRPr lang="en-US" altLang="ja-JP" sz="3600" dirty="0" smtClean="0"/>
          </a:p>
          <a:p>
            <a:r>
              <a:rPr lang="ja-JP" altLang="en-US" sz="4000" dirty="0" smtClean="0"/>
              <a:t>サーバサイドプログラミング</a:t>
            </a:r>
            <a:endParaRPr lang="en-US" altLang="ja-JP" sz="4000" dirty="0"/>
          </a:p>
          <a:p>
            <a:pPr lvl="1"/>
            <a:r>
              <a:rPr lang="en-US" altLang="ja-JP" sz="3600" dirty="0"/>
              <a:t> </a:t>
            </a:r>
            <a:r>
              <a:rPr lang="ja-JP" altLang="en-US" sz="3600" dirty="0" smtClean="0"/>
              <a:t>ファイル</a:t>
            </a:r>
            <a:r>
              <a:rPr lang="ja-JP" altLang="en-US" sz="3600" dirty="0"/>
              <a:t>処理</a:t>
            </a:r>
            <a:endParaRPr lang="en-US" altLang="ja-JP" sz="3600" dirty="0"/>
          </a:p>
          <a:p>
            <a:pPr lvl="1"/>
            <a:r>
              <a:rPr lang="en-US" altLang="ja-JP" sz="3600" dirty="0" smtClean="0"/>
              <a:t> </a:t>
            </a:r>
            <a:r>
              <a:rPr lang="ja-JP" altLang="en-US" sz="3600" dirty="0" smtClean="0"/>
              <a:t>多種多様な関数</a:t>
            </a:r>
            <a:endParaRPr lang="en-US" altLang="ja-JP" sz="3600" dirty="0" smtClean="0"/>
          </a:p>
        </p:txBody>
      </p:sp>
    </p:spTree>
    <p:extLst>
      <p:ext uri="{BB962C8B-B14F-4D97-AF65-F5344CB8AC3E}">
        <p14:creationId xmlns:p14="http://schemas.microsoft.com/office/powerpoint/2010/main" val="13580825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752"/>
            <a:ext cx="8229600" cy="1143000"/>
          </a:xfrm>
        </p:spPr>
        <p:txBody>
          <a:bodyPr/>
          <a:lstStyle/>
          <a:p>
            <a:r>
              <a:rPr kumimoji="1" lang="en-US" altLang="ja-JP" dirty="0" smtClean="0"/>
              <a:t>Apache</a:t>
            </a:r>
            <a:r>
              <a:rPr kumimoji="1" lang="ja-JP" altLang="en-US" dirty="0" smtClean="0"/>
              <a:t>のモジュール構造</a:t>
            </a:r>
            <a:endParaRPr kumimoji="1" lang="ja-JP" altLang="en-US" dirty="0"/>
          </a:p>
        </p:txBody>
      </p:sp>
      <p:sp>
        <p:nvSpPr>
          <p:cNvPr id="4" name="テキスト ボックス 3"/>
          <p:cNvSpPr txBox="1"/>
          <p:nvPr/>
        </p:nvSpPr>
        <p:spPr>
          <a:xfrm>
            <a:off x="539552" y="1052735"/>
            <a:ext cx="8204234" cy="954107"/>
          </a:xfrm>
          <a:prstGeom prst="rect">
            <a:avLst/>
          </a:prstGeom>
          <a:noFill/>
        </p:spPr>
        <p:txBody>
          <a:bodyPr wrap="none" rtlCol="0">
            <a:spAutoFit/>
          </a:bodyPr>
          <a:lstStyle/>
          <a:p>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etc</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httpd</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conf</a:t>
            </a:r>
            <a:r>
              <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httpd.conf</a:t>
            </a:r>
            <a:endParaRPr kumimoji="1"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etc</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httpd</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conf</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err="1" smtClean="0">
                <a:latin typeface="メイリオ" panose="020B0604030504040204" pitchFamily="50" charset="-128"/>
                <a:ea typeface="メイリオ" panose="020B0604030504040204" pitchFamily="50" charset="-128"/>
                <a:cs typeface="メイリオ" panose="020B0604030504040204" pitchFamily="50" charset="-128"/>
              </a:rPr>
              <a:t>conf.modules.d</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/00-base.conf</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50" name="Picture 2" descr="C:\Users\katsube\Desktop\VirtualBox_CentOS7-neec_04_11_2016_00_56_15.png"/>
          <p:cNvPicPr>
            <a:picLocks noChangeAspect="1" noChangeArrowheads="1"/>
          </p:cNvPicPr>
          <p:nvPr/>
        </p:nvPicPr>
        <p:blipFill rotWithShape="1">
          <a:blip r:embed="rId2">
            <a:extLst>
              <a:ext uri="{28A0092B-C50C-407E-A947-70E740481C1C}">
                <a14:useLocalDpi xmlns:a14="http://schemas.microsoft.com/office/drawing/2010/main" val="0"/>
              </a:ext>
            </a:extLst>
          </a:blip>
          <a:srcRect l="3806" t="4995" r="8945" b="3672"/>
          <a:stretch/>
        </p:blipFill>
        <p:spPr bwMode="auto">
          <a:xfrm>
            <a:off x="1043608" y="2021853"/>
            <a:ext cx="6984776" cy="461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413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6000" dirty="0" smtClean="0"/>
              <a:t>リクエスト処理</a:t>
            </a:r>
            <a:endParaRPr kumimoji="1" lang="ja-JP" altLang="en-US" sz="6000" dirty="0"/>
          </a:p>
        </p:txBody>
      </p:sp>
      <p:sp>
        <p:nvSpPr>
          <p:cNvPr id="3" name="コンテンツ プレースホルダー 2"/>
          <p:cNvSpPr>
            <a:spLocks noGrp="1"/>
          </p:cNvSpPr>
          <p:nvPr>
            <p:ph idx="1"/>
          </p:nvPr>
        </p:nvSpPr>
        <p:spPr>
          <a:xfrm>
            <a:off x="539552" y="1412776"/>
            <a:ext cx="8229600" cy="5040560"/>
          </a:xfrm>
        </p:spPr>
        <p:txBody>
          <a:bodyPr>
            <a:normAutofit lnSpcReduction="10000"/>
          </a:bodyPr>
          <a:lstStyle/>
          <a:p>
            <a:r>
              <a:rPr lang="en-US" altLang="ja-JP" sz="4000" b="1" dirty="0" err="1" smtClean="0">
                <a:solidFill>
                  <a:schemeClr val="accent6">
                    <a:lumMod val="75000"/>
                  </a:schemeClr>
                </a:solidFill>
              </a:rPr>
              <a:t>prefork</a:t>
            </a:r>
            <a:endParaRPr lang="en-US" altLang="ja-JP" sz="3600" b="1" dirty="0" smtClean="0">
              <a:solidFill>
                <a:schemeClr val="accent6">
                  <a:lumMod val="75000"/>
                </a:schemeClr>
              </a:solidFill>
            </a:endParaRPr>
          </a:p>
          <a:p>
            <a:pPr lvl="1"/>
            <a:r>
              <a:rPr lang="ja-JP" altLang="en-US" sz="3200" dirty="0" smtClean="0">
                <a:solidFill>
                  <a:srgbClr val="FEF6E3"/>
                </a:solidFill>
              </a:rPr>
              <a:t>起動時に子プロセスを複数作成しておく。</a:t>
            </a:r>
            <a:endParaRPr lang="en-US" altLang="ja-JP" sz="3200" dirty="0" smtClean="0">
              <a:solidFill>
                <a:srgbClr val="FEF6E3"/>
              </a:solidFill>
            </a:endParaRPr>
          </a:p>
          <a:p>
            <a:pPr lvl="1"/>
            <a:r>
              <a:rPr lang="en-US" altLang="ja-JP" sz="3200" dirty="0" smtClean="0">
                <a:solidFill>
                  <a:srgbClr val="FEF6E3"/>
                </a:solidFill>
              </a:rPr>
              <a:t>1</a:t>
            </a:r>
            <a:r>
              <a:rPr lang="ja-JP" altLang="en-US" sz="3200" dirty="0" err="1" smtClean="0">
                <a:solidFill>
                  <a:srgbClr val="FEF6E3"/>
                </a:solidFill>
              </a:rPr>
              <a:t>つの</a:t>
            </a:r>
            <a:r>
              <a:rPr lang="ja-JP" altLang="en-US" sz="3200" dirty="0" smtClean="0">
                <a:solidFill>
                  <a:srgbClr val="FEF6E3"/>
                </a:solidFill>
              </a:rPr>
              <a:t>プロセスで</a:t>
            </a:r>
            <a:r>
              <a:rPr lang="en-US" altLang="ja-JP" sz="3200" dirty="0">
                <a:solidFill>
                  <a:srgbClr val="FEF6E3"/>
                </a:solidFill>
              </a:rPr>
              <a:t>1</a:t>
            </a:r>
            <a:r>
              <a:rPr lang="ja-JP" altLang="en-US" sz="3200" dirty="0" err="1">
                <a:solidFill>
                  <a:srgbClr val="FEF6E3"/>
                </a:solidFill>
              </a:rPr>
              <a:t>つの</a:t>
            </a:r>
            <a:r>
              <a:rPr lang="ja-JP" altLang="en-US" sz="3200" dirty="0">
                <a:solidFill>
                  <a:srgbClr val="FEF6E3"/>
                </a:solidFill>
              </a:rPr>
              <a:t>リクエスト</a:t>
            </a:r>
            <a:endParaRPr lang="en-US" altLang="ja-JP" sz="3200" dirty="0" smtClean="0">
              <a:solidFill>
                <a:srgbClr val="FEF6E3"/>
              </a:solidFill>
            </a:endParaRPr>
          </a:p>
          <a:p>
            <a:pPr marL="457200" lvl="1" indent="0">
              <a:buNone/>
            </a:pPr>
            <a:endParaRPr lang="en-US" altLang="ja-JP" sz="3200" dirty="0" smtClean="0">
              <a:solidFill>
                <a:srgbClr val="FEF6E3"/>
              </a:solidFill>
            </a:endParaRPr>
          </a:p>
          <a:p>
            <a:r>
              <a:rPr lang="ja-JP" altLang="en-US" sz="4000" dirty="0" smtClean="0">
                <a:solidFill>
                  <a:srgbClr val="FEF6E3"/>
                </a:solidFill>
              </a:rPr>
              <a:t> </a:t>
            </a:r>
            <a:r>
              <a:rPr lang="en-US" altLang="ja-JP" sz="4000" b="1" dirty="0" smtClean="0">
                <a:solidFill>
                  <a:schemeClr val="accent6">
                    <a:lumMod val="75000"/>
                  </a:schemeClr>
                </a:solidFill>
              </a:rPr>
              <a:t>worker</a:t>
            </a:r>
          </a:p>
          <a:p>
            <a:pPr lvl="1"/>
            <a:r>
              <a:rPr lang="ja-JP" altLang="en-US" sz="3200" dirty="0" smtClean="0">
                <a:solidFill>
                  <a:srgbClr val="FEF6E3"/>
                </a:solidFill>
              </a:rPr>
              <a:t>子プロセスがリクエストを</a:t>
            </a:r>
            <a:r>
              <a:rPr lang="ja-JP" altLang="en-US" sz="3200" dirty="0">
                <a:solidFill>
                  <a:srgbClr val="FEF6E3"/>
                </a:solidFill>
              </a:rPr>
              <a:t>スレッド</a:t>
            </a:r>
            <a:r>
              <a:rPr lang="ja-JP" altLang="en-US" sz="3200" dirty="0" smtClean="0">
                <a:solidFill>
                  <a:srgbClr val="FEF6E3"/>
                </a:solidFill>
              </a:rPr>
              <a:t>で処理する。</a:t>
            </a:r>
            <a:endParaRPr lang="en-US" altLang="ja-JP" sz="3200" dirty="0" smtClean="0">
              <a:solidFill>
                <a:srgbClr val="FEF6E3"/>
              </a:solidFill>
            </a:endParaRPr>
          </a:p>
          <a:p>
            <a:pPr lvl="1"/>
            <a:r>
              <a:rPr lang="en-US" altLang="ja-JP" sz="3200" dirty="0" smtClean="0">
                <a:solidFill>
                  <a:srgbClr val="FEF6E3"/>
                </a:solidFill>
              </a:rPr>
              <a:t>1</a:t>
            </a:r>
            <a:r>
              <a:rPr lang="ja-JP" altLang="en-US" sz="3200" dirty="0" err="1" smtClean="0">
                <a:solidFill>
                  <a:srgbClr val="FEF6E3"/>
                </a:solidFill>
              </a:rPr>
              <a:t>つの</a:t>
            </a:r>
            <a:r>
              <a:rPr lang="ja-JP" altLang="en-US" sz="3200" dirty="0" smtClean="0">
                <a:solidFill>
                  <a:srgbClr val="FEF6E3"/>
                </a:solidFill>
              </a:rPr>
              <a:t>プロセスで複数のリクエスト</a:t>
            </a:r>
            <a:endParaRPr lang="en-US" altLang="ja-JP" sz="3200" dirty="0" smtClean="0">
              <a:solidFill>
                <a:srgbClr val="FEF6E3"/>
              </a:solidFill>
            </a:endParaRPr>
          </a:p>
          <a:p>
            <a:pPr lvl="1"/>
            <a:endParaRPr kumimoji="1" lang="en-US" altLang="ja-JP" sz="4400" dirty="0" smtClean="0">
              <a:solidFill>
                <a:srgbClr val="FEF6E3"/>
              </a:solidFill>
            </a:endParaRPr>
          </a:p>
        </p:txBody>
      </p:sp>
    </p:spTree>
    <p:extLst>
      <p:ext uri="{BB962C8B-B14F-4D97-AF65-F5344CB8AC3E}">
        <p14:creationId xmlns:p14="http://schemas.microsoft.com/office/powerpoint/2010/main" val="1298511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en-US" altLang="ja-JP" dirty="0" smtClean="0"/>
              <a:t>Apache</a:t>
            </a:r>
            <a:r>
              <a:rPr kumimoji="1" lang="ja-JP" altLang="en-US" dirty="0" smtClean="0"/>
              <a:t>のライフサイクル</a:t>
            </a:r>
            <a:endParaRPr kumimoji="1" lang="ja-JP" altLang="en-US" dirty="0"/>
          </a:p>
        </p:txBody>
      </p:sp>
      <p:pic>
        <p:nvPicPr>
          <p:cNvPr id="13314" name="Picture 2" descr="C:\Users\katsube\Desktop\Apacheモジュールプログラミングガイド_20161104002129_ページ_1.png"/>
          <p:cNvPicPr>
            <a:picLocks noChangeAspect="1" noChangeArrowheads="1"/>
          </p:cNvPicPr>
          <p:nvPr/>
        </p:nvPicPr>
        <p:blipFill rotWithShape="1">
          <a:blip r:embed="rId2">
            <a:extLst>
              <a:ext uri="{28A0092B-C50C-407E-A947-70E740481C1C}">
                <a14:useLocalDpi xmlns:a14="http://schemas.microsoft.com/office/drawing/2010/main" val="0"/>
              </a:ext>
            </a:extLst>
          </a:blip>
          <a:srcRect l="21072" t="39464" r="17477" b="19710"/>
          <a:stretch/>
        </p:blipFill>
        <p:spPr bwMode="auto">
          <a:xfrm>
            <a:off x="1331640" y="836712"/>
            <a:ext cx="6624736" cy="575882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68325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850106"/>
          </a:xfrm>
        </p:spPr>
        <p:txBody>
          <a:bodyPr/>
          <a:lstStyle/>
          <a:p>
            <a:r>
              <a:rPr lang="en-US" altLang="ja-JP" dirty="0"/>
              <a:t>Apache</a:t>
            </a:r>
            <a:r>
              <a:rPr lang="ja-JP" altLang="en-US" dirty="0"/>
              <a:t>のライフサイクル</a:t>
            </a:r>
            <a:endParaRPr kumimoji="1" lang="ja-JP" altLang="en-US" dirty="0"/>
          </a:p>
        </p:txBody>
      </p:sp>
      <p:pic>
        <p:nvPicPr>
          <p:cNvPr id="3074" name="Picture 2" descr="C:\Users\katsube\Desktop\VirtualBox_CentOS7-neec_04_11_2016_01_02_19.png"/>
          <p:cNvPicPr>
            <a:picLocks noChangeAspect="1" noChangeArrowheads="1"/>
          </p:cNvPicPr>
          <p:nvPr/>
        </p:nvPicPr>
        <p:blipFill rotWithShape="1">
          <a:blip r:embed="rId2">
            <a:extLst>
              <a:ext uri="{28A0092B-C50C-407E-A947-70E740481C1C}">
                <a14:useLocalDpi xmlns:a14="http://schemas.microsoft.com/office/drawing/2010/main" val="0"/>
              </a:ext>
            </a:extLst>
          </a:blip>
          <a:srcRect l="8248" t="6781" r="23523" b="39154"/>
          <a:stretch/>
        </p:blipFill>
        <p:spPr bwMode="auto">
          <a:xfrm>
            <a:off x="251520" y="2127160"/>
            <a:ext cx="8784709" cy="439818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798971" y="1268760"/>
            <a:ext cx="5221301" cy="707886"/>
          </a:xfrm>
          <a:prstGeom prst="rect">
            <a:avLst/>
          </a:prstGeom>
          <a:noFill/>
        </p:spPr>
        <p:txBody>
          <a:bodyPr wrap="none" rtlCol="0">
            <a:spAutoFit/>
          </a:bodyPr>
          <a:lstStyle/>
          <a:p>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4000" dirty="0" err="1" smtClean="0">
                <a:latin typeface="メイリオ" panose="020B0604030504040204" pitchFamily="50" charset="-128"/>
                <a:ea typeface="メイリオ" panose="020B0604030504040204" pitchFamily="50" charset="-128"/>
                <a:cs typeface="メイリオ" panose="020B0604030504040204" pitchFamily="50" charset="-128"/>
              </a:rPr>
              <a:t>ps</a:t>
            </a:r>
            <a:r>
              <a:rPr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 aux | grep http</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40144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6000" dirty="0" smtClean="0"/>
              <a:t>一連の流れ</a:t>
            </a:r>
            <a:endParaRPr kumimoji="1" lang="ja-JP" altLang="en-US" sz="6000" dirty="0"/>
          </a:p>
        </p:txBody>
      </p:sp>
      <p:sp>
        <p:nvSpPr>
          <p:cNvPr id="3" name="コンテンツ プレースホルダー 2"/>
          <p:cNvSpPr>
            <a:spLocks noGrp="1"/>
          </p:cNvSpPr>
          <p:nvPr>
            <p:ph idx="1"/>
          </p:nvPr>
        </p:nvSpPr>
        <p:spPr>
          <a:xfrm>
            <a:off x="590872" y="1700808"/>
            <a:ext cx="8229600" cy="4824536"/>
          </a:xfrm>
        </p:spPr>
        <p:txBody>
          <a:bodyPr>
            <a:normAutofit lnSpcReduction="10000"/>
          </a:bodyPr>
          <a:lstStyle/>
          <a:p>
            <a:r>
              <a:rPr lang="en-US" altLang="ja-JP" sz="4400" dirty="0" smtClean="0">
                <a:solidFill>
                  <a:schemeClr val="bg1"/>
                </a:solidFill>
              </a:rPr>
              <a:t>Apache</a:t>
            </a:r>
            <a:r>
              <a:rPr lang="ja-JP" altLang="en-US" sz="4400" dirty="0" smtClean="0">
                <a:solidFill>
                  <a:schemeClr val="bg1"/>
                </a:solidFill>
              </a:rPr>
              <a:t>は非常にたくさんの処理を各リクエスト毎に行っています。</a:t>
            </a:r>
            <a:endParaRPr lang="en-US" altLang="ja-JP" sz="4400" dirty="0">
              <a:solidFill>
                <a:schemeClr val="bg1"/>
              </a:solidFill>
            </a:endParaRPr>
          </a:p>
          <a:p>
            <a:r>
              <a:rPr kumimoji="1" lang="ja-JP" altLang="en-US" sz="4400" dirty="0" smtClean="0">
                <a:solidFill>
                  <a:schemeClr val="bg1"/>
                </a:solidFill>
              </a:rPr>
              <a:t>昨今の</a:t>
            </a:r>
            <a:r>
              <a:rPr kumimoji="1" lang="en-US" altLang="ja-JP" sz="4400" dirty="0" smtClean="0">
                <a:solidFill>
                  <a:schemeClr val="bg1"/>
                </a:solidFill>
              </a:rPr>
              <a:t>Web</a:t>
            </a:r>
            <a:r>
              <a:rPr kumimoji="1" lang="ja-JP" altLang="en-US" sz="4400" dirty="0" smtClean="0">
                <a:solidFill>
                  <a:schemeClr val="bg1"/>
                </a:solidFill>
              </a:rPr>
              <a:t>サーバには求められることが非常に多く、単純にファイルを返却するだけではないのです。</a:t>
            </a:r>
            <a:endParaRPr kumimoji="1" lang="en-US" altLang="ja-JP" sz="4400" dirty="0" smtClean="0">
              <a:solidFill>
                <a:schemeClr val="bg1"/>
              </a:solidFill>
            </a:endParaRPr>
          </a:p>
        </p:txBody>
      </p:sp>
    </p:spTree>
    <p:extLst>
      <p:ext uri="{BB962C8B-B14F-4D97-AF65-F5344CB8AC3E}">
        <p14:creationId xmlns:p14="http://schemas.microsoft.com/office/powerpoint/2010/main" val="2743940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53752"/>
            <a:ext cx="8229600" cy="1143000"/>
          </a:xfrm>
        </p:spPr>
        <p:txBody>
          <a:bodyPr>
            <a:normAutofit/>
          </a:bodyPr>
          <a:lstStyle/>
          <a:p>
            <a:r>
              <a:rPr kumimoji="1" lang="en-US" altLang="ja-JP" dirty="0" smtClean="0"/>
              <a:t>Apache</a:t>
            </a:r>
            <a:r>
              <a:rPr lang="ja-JP" altLang="en-US" dirty="0"/>
              <a:t> </a:t>
            </a:r>
            <a:r>
              <a:rPr kumimoji="1" lang="ja-JP" altLang="en-US" dirty="0" smtClean="0"/>
              <a:t>リクエスト処理ループ</a:t>
            </a:r>
            <a:endParaRPr kumimoji="1" lang="ja-JP" altLang="en-US" dirty="0"/>
          </a:p>
        </p:txBody>
      </p:sp>
      <p:pic>
        <p:nvPicPr>
          <p:cNvPr id="14338" name="Picture 2" descr="C:\Users\katsube\Desktop\Apacheモジュールプログラミングガイド_20161104002129_ページ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09" t="31760" r="9015" b="14661"/>
          <a:stretch/>
        </p:blipFill>
        <p:spPr bwMode="auto">
          <a:xfrm>
            <a:off x="1259632" y="980728"/>
            <a:ext cx="6724929" cy="55849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40358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smtClean="0"/>
              <a:t>静的と動的</a:t>
            </a:r>
            <a:endParaRPr kumimoji="1" lang="ja-JP" altLang="en-US" sz="6000" dirty="0"/>
          </a:p>
        </p:txBody>
      </p:sp>
      <p:sp>
        <p:nvSpPr>
          <p:cNvPr id="3" name="コンテンツ プレースホルダー 2"/>
          <p:cNvSpPr>
            <a:spLocks noGrp="1"/>
          </p:cNvSpPr>
          <p:nvPr>
            <p:ph idx="1"/>
          </p:nvPr>
        </p:nvSpPr>
        <p:spPr>
          <a:xfrm>
            <a:off x="539552" y="1412776"/>
            <a:ext cx="8229600" cy="5040560"/>
          </a:xfrm>
        </p:spPr>
        <p:txBody>
          <a:bodyPr>
            <a:normAutofit fontScale="92500"/>
          </a:bodyPr>
          <a:lstStyle/>
          <a:p>
            <a:r>
              <a:rPr lang="ja-JP" altLang="en-US" sz="4400" b="1" dirty="0" smtClean="0">
                <a:solidFill>
                  <a:schemeClr val="accent6">
                    <a:lumMod val="75000"/>
                  </a:schemeClr>
                </a:solidFill>
              </a:rPr>
              <a:t>静的</a:t>
            </a:r>
            <a:endParaRPr lang="en-US" altLang="ja-JP" sz="4400" b="1" dirty="0" smtClean="0">
              <a:solidFill>
                <a:schemeClr val="accent6">
                  <a:lumMod val="75000"/>
                </a:schemeClr>
              </a:solidFill>
            </a:endParaRPr>
          </a:p>
          <a:p>
            <a:pPr lvl="1"/>
            <a:r>
              <a:rPr kumimoji="1" lang="en-US" altLang="ja-JP" sz="4000" dirty="0">
                <a:solidFill>
                  <a:srgbClr val="FEF6E3"/>
                </a:solidFill>
              </a:rPr>
              <a:t> </a:t>
            </a:r>
            <a:r>
              <a:rPr kumimoji="1" lang="en-US" altLang="ja-JP" sz="4000" dirty="0" smtClean="0">
                <a:solidFill>
                  <a:srgbClr val="FEF6E3"/>
                </a:solidFill>
              </a:rPr>
              <a:t>xxx.html</a:t>
            </a:r>
            <a:r>
              <a:rPr kumimoji="1" lang="ja-JP" altLang="en-US" sz="4000" dirty="0" err="1" smtClean="0">
                <a:solidFill>
                  <a:srgbClr val="FEF6E3"/>
                </a:solidFill>
              </a:rPr>
              <a:t>、</a:t>
            </a:r>
            <a:r>
              <a:rPr kumimoji="1" lang="en-US" altLang="ja-JP" sz="4000" dirty="0" smtClean="0">
                <a:solidFill>
                  <a:srgbClr val="FEF6E3"/>
                </a:solidFill>
              </a:rPr>
              <a:t>xxx.png</a:t>
            </a:r>
            <a:r>
              <a:rPr kumimoji="1" lang="ja-JP" altLang="en-US" sz="4000" dirty="0" err="1" smtClean="0">
                <a:solidFill>
                  <a:srgbClr val="FEF6E3"/>
                </a:solidFill>
              </a:rPr>
              <a:t>のように</a:t>
            </a:r>
            <a:r>
              <a:rPr kumimoji="1" lang="ja-JP" altLang="en-US" sz="4000" dirty="0" smtClean="0">
                <a:solidFill>
                  <a:srgbClr val="FEF6E3"/>
                </a:solidFill>
              </a:rPr>
              <a:t>いつ誰がリクエストしても</a:t>
            </a:r>
            <a:r>
              <a:rPr lang="ja-JP" altLang="en-US" sz="4000" dirty="0" smtClean="0">
                <a:solidFill>
                  <a:srgbClr val="FEF6E3"/>
                </a:solidFill>
              </a:rPr>
              <a:t>毎回特定のファイル内容を返却する。</a:t>
            </a:r>
            <a:r>
              <a:rPr lang="en-US" altLang="ja-JP" sz="4000" dirty="0" smtClean="0">
                <a:solidFill>
                  <a:srgbClr val="FEF6E3"/>
                </a:solidFill>
              </a:rPr>
              <a:t/>
            </a:r>
            <a:br>
              <a:rPr lang="en-US" altLang="ja-JP" sz="4000" dirty="0" smtClean="0">
                <a:solidFill>
                  <a:srgbClr val="FEF6E3"/>
                </a:solidFill>
              </a:rPr>
            </a:br>
            <a:endParaRPr lang="en-US" altLang="ja-JP" sz="4000" dirty="0" smtClean="0">
              <a:solidFill>
                <a:srgbClr val="FEF6E3"/>
              </a:solidFill>
            </a:endParaRPr>
          </a:p>
          <a:p>
            <a:r>
              <a:rPr kumimoji="1" lang="ja-JP" altLang="en-US" sz="4400" b="1" dirty="0" smtClean="0">
                <a:solidFill>
                  <a:schemeClr val="accent6">
                    <a:lumMod val="75000"/>
                  </a:schemeClr>
                </a:solidFill>
              </a:rPr>
              <a:t>動的</a:t>
            </a:r>
            <a:endParaRPr lang="en-US" altLang="ja-JP" sz="4400" b="1" dirty="0">
              <a:solidFill>
                <a:schemeClr val="accent6">
                  <a:lumMod val="75000"/>
                </a:schemeClr>
              </a:solidFill>
            </a:endParaRPr>
          </a:p>
          <a:p>
            <a:pPr lvl="1"/>
            <a:r>
              <a:rPr lang="en-US" altLang="ja-JP" sz="3600" dirty="0" smtClean="0">
                <a:solidFill>
                  <a:srgbClr val="FEF6E3"/>
                </a:solidFill>
              </a:rPr>
              <a:t> </a:t>
            </a:r>
            <a:r>
              <a:rPr lang="ja-JP" altLang="en-US" sz="3600" dirty="0" smtClean="0">
                <a:solidFill>
                  <a:srgbClr val="FEF6E3"/>
                </a:solidFill>
              </a:rPr>
              <a:t>プログラムを作動させ、その処理結果を返却する。</a:t>
            </a:r>
            <a:r>
              <a:rPr lang="en-US" altLang="ja-JP" sz="3600" dirty="0" smtClean="0">
                <a:solidFill>
                  <a:srgbClr val="FEF6E3"/>
                </a:solidFill>
              </a:rPr>
              <a:t> </a:t>
            </a:r>
            <a:endParaRPr kumimoji="1" lang="en-US" altLang="ja-JP" sz="3600" dirty="0" smtClean="0">
              <a:solidFill>
                <a:srgbClr val="FEF6E3"/>
              </a:solidFill>
            </a:endParaRPr>
          </a:p>
          <a:p>
            <a:endParaRPr lang="en-US" altLang="ja-JP" sz="4400" dirty="0">
              <a:solidFill>
                <a:srgbClr val="FEF6E3"/>
              </a:solidFill>
            </a:endParaRPr>
          </a:p>
          <a:p>
            <a:endParaRPr kumimoji="1" lang="en-US" altLang="ja-JP" sz="4400" dirty="0" smtClean="0">
              <a:solidFill>
                <a:srgbClr val="FEF6E3"/>
              </a:solidFill>
            </a:endParaRPr>
          </a:p>
        </p:txBody>
      </p:sp>
    </p:spTree>
    <p:extLst>
      <p:ext uri="{BB962C8B-B14F-4D97-AF65-F5344CB8AC3E}">
        <p14:creationId xmlns:p14="http://schemas.microsoft.com/office/powerpoint/2010/main" val="3182755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b="1" dirty="0" smtClean="0">
                <a:solidFill>
                  <a:schemeClr val="accent6">
                    <a:lumMod val="75000"/>
                  </a:schemeClr>
                </a:solidFill>
              </a:rPr>
              <a:t>「</a:t>
            </a:r>
            <a:r>
              <a:rPr kumimoji="1" lang="en-US" altLang="ja-JP" b="1" dirty="0" smtClean="0">
                <a:solidFill>
                  <a:schemeClr val="accent6">
                    <a:lumMod val="75000"/>
                  </a:schemeClr>
                </a:solidFill>
              </a:rPr>
              <a:t>CGI</a:t>
            </a:r>
            <a:r>
              <a:rPr kumimoji="1" lang="ja-JP" altLang="en-US" b="1" dirty="0" smtClean="0">
                <a:solidFill>
                  <a:schemeClr val="accent6">
                    <a:lumMod val="75000"/>
                  </a:schemeClr>
                </a:solidFill>
              </a:rPr>
              <a:t>」</a:t>
            </a:r>
            <a:r>
              <a:rPr kumimoji="1" lang="ja-JP" altLang="en-US" dirty="0" smtClean="0"/>
              <a:t>と「</a:t>
            </a:r>
            <a:r>
              <a:rPr kumimoji="1" lang="en-US" altLang="ja-JP" dirty="0" smtClean="0"/>
              <a:t>Apache</a:t>
            </a:r>
            <a:r>
              <a:rPr kumimoji="1" lang="ja-JP" altLang="en-US" dirty="0" smtClean="0"/>
              <a:t>モジュール」</a:t>
            </a:r>
            <a:endParaRPr kumimoji="1" lang="ja-JP" altLang="en-US" dirty="0"/>
          </a:p>
        </p:txBody>
      </p:sp>
      <p:pic>
        <p:nvPicPr>
          <p:cNvPr id="16386" name="Picture 2" descr="C:\Users\katsube\Desktop\Apacheモジュールプログラミングガイド_20161104003529.png"/>
          <p:cNvPicPr>
            <a:picLocks noChangeAspect="1" noChangeArrowheads="1"/>
          </p:cNvPicPr>
          <p:nvPr/>
        </p:nvPicPr>
        <p:blipFill rotWithShape="1">
          <a:blip r:embed="rId2">
            <a:extLst>
              <a:ext uri="{28A0092B-C50C-407E-A947-70E740481C1C}">
                <a14:useLocalDpi xmlns:a14="http://schemas.microsoft.com/office/drawing/2010/main" val="0"/>
              </a:ext>
            </a:extLst>
          </a:blip>
          <a:srcRect l="8710" t="10463" r="25183" b="62528"/>
          <a:stretch/>
        </p:blipFill>
        <p:spPr bwMode="auto">
          <a:xfrm>
            <a:off x="189044" y="1556792"/>
            <a:ext cx="8766495" cy="468052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4028586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a:t>
            </a:r>
            <a:r>
              <a:rPr kumimoji="1" lang="en-US" altLang="ja-JP" dirty="0" smtClean="0"/>
              <a:t>CGI</a:t>
            </a:r>
            <a:r>
              <a:rPr kumimoji="1" lang="ja-JP" altLang="en-US" dirty="0" smtClean="0"/>
              <a:t>」と</a:t>
            </a:r>
            <a:r>
              <a:rPr kumimoji="1" lang="ja-JP" altLang="en-US" b="1" dirty="0" smtClean="0">
                <a:solidFill>
                  <a:schemeClr val="accent6">
                    <a:lumMod val="75000"/>
                  </a:schemeClr>
                </a:solidFill>
              </a:rPr>
              <a:t>「</a:t>
            </a:r>
            <a:r>
              <a:rPr kumimoji="1" lang="en-US" altLang="ja-JP" b="1" dirty="0" smtClean="0">
                <a:solidFill>
                  <a:schemeClr val="accent6">
                    <a:lumMod val="75000"/>
                  </a:schemeClr>
                </a:solidFill>
              </a:rPr>
              <a:t>Apache</a:t>
            </a:r>
            <a:r>
              <a:rPr kumimoji="1" lang="ja-JP" altLang="en-US" b="1" dirty="0" smtClean="0">
                <a:solidFill>
                  <a:schemeClr val="accent6">
                    <a:lumMod val="75000"/>
                  </a:schemeClr>
                </a:solidFill>
              </a:rPr>
              <a:t>モジュール」</a:t>
            </a:r>
            <a:endParaRPr kumimoji="1" lang="ja-JP" altLang="en-US" b="1" dirty="0">
              <a:solidFill>
                <a:schemeClr val="accent6">
                  <a:lumMod val="75000"/>
                </a:schemeClr>
              </a:solidFill>
            </a:endParaRPr>
          </a:p>
        </p:txBody>
      </p:sp>
      <p:pic>
        <p:nvPicPr>
          <p:cNvPr id="16386" name="Picture 2" descr="C:\Users\katsube\Desktop\Apacheモジュールプログラミングガイド_20161104003529.png"/>
          <p:cNvPicPr>
            <a:picLocks noChangeAspect="1" noChangeArrowheads="1"/>
          </p:cNvPicPr>
          <p:nvPr/>
        </p:nvPicPr>
        <p:blipFill rotWithShape="1">
          <a:blip r:embed="rId2">
            <a:extLst>
              <a:ext uri="{28A0092B-C50C-407E-A947-70E740481C1C}">
                <a14:useLocalDpi xmlns:a14="http://schemas.microsoft.com/office/drawing/2010/main" val="0"/>
              </a:ext>
            </a:extLst>
          </a:blip>
          <a:srcRect l="8535" t="67277" r="44495" b="12487"/>
          <a:stretch/>
        </p:blipFill>
        <p:spPr bwMode="auto">
          <a:xfrm>
            <a:off x="179512" y="1268760"/>
            <a:ext cx="8568952" cy="482446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40000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normAutofit fontScale="90000"/>
          </a:bodyPr>
          <a:lstStyle/>
          <a:p>
            <a:r>
              <a:rPr kumimoji="1" lang="ja-JP" altLang="en-US" dirty="0" smtClean="0"/>
              <a:t>「</a:t>
            </a:r>
            <a:r>
              <a:rPr kumimoji="1" lang="en-US" altLang="ja-JP" dirty="0" smtClean="0"/>
              <a:t>CGI</a:t>
            </a:r>
            <a:r>
              <a:rPr kumimoji="1" lang="ja-JP" altLang="en-US" dirty="0" smtClean="0"/>
              <a:t>」と「</a:t>
            </a:r>
            <a:r>
              <a:rPr kumimoji="1" lang="en-US" altLang="ja-JP" dirty="0" smtClean="0"/>
              <a:t>Apache</a:t>
            </a:r>
            <a:r>
              <a:rPr kumimoji="1" lang="ja-JP" altLang="en-US" dirty="0" smtClean="0"/>
              <a:t>モジュール」</a:t>
            </a:r>
            <a:endParaRPr kumimoji="1" lang="ja-JP" altLang="en-US" dirty="0"/>
          </a:p>
        </p:txBody>
      </p:sp>
      <p:pic>
        <p:nvPicPr>
          <p:cNvPr id="16386" name="Picture 2" descr="C:\Users\katsube\Desktop\Apacheモジュールプログラミングガイド_20161104003529.png"/>
          <p:cNvPicPr>
            <a:picLocks noChangeAspect="1" noChangeArrowheads="1"/>
          </p:cNvPicPr>
          <p:nvPr/>
        </p:nvPicPr>
        <p:blipFill rotWithShape="1">
          <a:blip r:embed="rId2">
            <a:extLst>
              <a:ext uri="{28A0092B-C50C-407E-A947-70E740481C1C}">
                <a14:useLocalDpi xmlns:a14="http://schemas.microsoft.com/office/drawing/2010/main" val="0"/>
              </a:ext>
            </a:extLst>
          </a:blip>
          <a:srcRect l="8535" t="67277" r="6550" b="14949"/>
          <a:stretch/>
        </p:blipFill>
        <p:spPr bwMode="auto">
          <a:xfrm>
            <a:off x="467545" y="3972682"/>
            <a:ext cx="8279392" cy="226463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80112" y="6618838"/>
            <a:ext cx="3656770"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書籍「</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Apache</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モジュールプログラミング」より</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descr="C:\Users\katsube\Desktop\Apacheモジュールプログラミングガイド_20161104003529.png"/>
          <p:cNvPicPr>
            <a:picLocks noChangeAspect="1" noChangeArrowheads="1"/>
          </p:cNvPicPr>
          <p:nvPr/>
        </p:nvPicPr>
        <p:blipFill rotWithShape="1">
          <a:blip r:embed="rId2">
            <a:extLst>
              <a:ext uri="{28A0092B-C50C-407E-A947-70E740481C1C}">
                <a14:useLocalDpi xmlns:a14="http://schemas.microsoft.com/office/drawing/2010/main" val="0"/>
              </a:ext>
            </a:extLst>
          </a:blip>
          <a:srcRect l="8710" t="10463" r="6375" b="67496"/>
          <a:stretch/>
        </p:blipFill>
        <p:spPr bwMode="auto">
          <a:xfrm>
            <a:off x="467544" y="980728"/>
            <a:ext cx="827939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340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smtClean="0"/>
              <a:t>午後</a:t>
            </a:r>
            <a:endParaRPr kumimoji="1" lang="ja-JP" altLang="en-US" sz="6000" dirty="0"/>
          </a:p>
        </p:txBody>
      </p:sp>
      <p:sp>
        <p:nvSpPr>
          <p:cNvPr id="3" name="コンテンツ プレースホルダー 2"/>
          <p:cNvSpPr>
            <a:spLocks noGrp="1"/>
          </p:cNvSpPr>
          <p:nvPr>
            <p:ph idx="1"/>
          </p:nvPr>
        </p:nvSpPr>
        <p:spPr/>
        <p:txBody>
          <a:bodyPr>
            <a:normAutofit/>
          </a:bodyPr>
          <a:lstStyle/>
          <a:p>
            <a:r>
              <a:rPr kumimoji="1" lang="ja-JP" altLang="en-US" sz="4000" dirty="0" smtClean="0"/>
              <a:t>ネットワーク基礎</a:t>
            </a:r>
            <a:endParaRPr kumimoji="1" lang="en-US" altLang="ja-JP" sz="4000" dirty="0" smtClean="0"/>
          </a:p>
          <a:p>
            <a:pPr lvl="1"/>
            <a:r>
              <a:rPr lang="ja-JP" altLang="en-US" sz="3600" dirty="0"/>
              <a:t> </a:t>
            </a:r>
            <a:r>
              <a:rPr lang="en-US" altLang="ja-JP" sz="3600" dirty="0" smtClean="0"/>
              <a:t>HTTP</a:t>
            </a:r>
            <a:r>
              <a:rPr lang="ja-JP" altLang="en-US" sz="3600" dirty="0" smtClean="0"/>
              <a:t>ヘッダ</a:t>
            </a:r>
            <a:endParaRPr lang="en-US" altLang="ja-JP" sz="3600" dirty="0" smtClean="0"/>
          </a:p>
          <a:p>
            <a:pPr lvl="1"/>
            <a:r>
              <a:rPr lang="en-US" altLang="ja-JP" sz="3600" dirty="0" smtClean="0"/>
              <a:t> Cookie</a:t>
            </a:r>
            <a:br>
              <a:rPr lang="en-US" altLang="ja-JP" sz="3600" dirty="0" smtClean="0"/>
            </a:br>
            <a:endParaRPr kumimoji="1" lang="en-US" altLang="ja-JP" sz="3600" dirty="0" smtClean="0"/>
          </a:p>
          <a:p>
            <a:r>
              <a:rPr lang="en-US" altLang="ja-JP" sz="4000" dirty="0" smtClean="0"/>
              <a:t>HTTP</a:t>
            </a:r>
            <a:r>
              <a:rPr lang="ja-JP" altLang="en-US" sz="4000" dirty="0" smtClean="0"/>
              <a:t>演習</a:t>
            </a:r>
            <a:endParaRPr lang="en-US" altLang="ja-JP" sz="4000" dirty="0" smtClean="0"/>
          </a:p>
          <a:p>
            <a:pPr lvl="1"/>
            <a:r>
              <a:rPr lang="en-US" altLang="ja-JP" sz="3600" dirty="0" smtClean="0"/>
              <a:t> </a:t>
            </a:r>
            <a:r>
              <a:rPr lang="ja-JP" altLang="en-US" sz="3600" dirty="0" smtClean="0"/>
              <a:t>ファイル</a:t>
            </a:r>
            <a:r>
              <a:rPr lang="ja-JP" altLang="en-US" sz="3600" dirty="0"/>
              <a:t>処理</a:t>
            </a:r>
            <a:endParaRPr kumimoji="1" lang="en-US" altLang="ja-JP" sz="3600" dirty="0" smtClean="0"/>
          </a:p>
        </p:txBody>
      </p:sp>
    </p:spTree>
    <p:extLst>
      <p:ext uri="{BB962C8B-B14F-4D97-AF65-F5344CB8AC3E}">
        <p14:creationId xmlns:p14="http://schemas.microsoft.com/office/powerpoint/2010/main" val="508269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171400"/>
            <a:ext cx="8229600" cy="1143000"/>
          </a:xfrm>
        </p:spPr>
        <p:txBody>
          <a:bodyPr>
            <a:noAutofit/>
          </a:bodyPr>
          <a:lstStyle/>
          <a:p>
            <a:r>
              <a:rPr kumimoji="1" lang="ja-JP" altLang="en-US" sz="3200" dirty="0" smtClean="0"/>
              <a:t>書籍「</a:t>
            </a:r>
            <a:r>
              <a:rPr kumimoji="1" lang="en-US" altLang="ja-JP" sz="3200" dirty="0" smtClean="0"/>
              <a:t>Apache</a:t>
            </a:r>
            <a:r>
              <a:rPr kumimoji="1" lang="ja-JP" altLang="en-US" sz="3200" dirty="0" smtClean="0"/>
              <a:t>モジュールプログラミング」</a:t>
            </a:r>
            <a:endParaRPr kumimoji="1" lang="ja-JP" altLang="en-US" sz="3200" dirty="0"/>
          </a:p>
        </p:txBody>
      </p:sp>
      <p:pic>
        <p:nvPicPr>
          <p:cNvPr id="15362" name="Picture 2" descr="C:\Users\katsube\Desktop\Apacheモジュール プログラミングガイド  Advanced Server‐side programmingシリーズ    小山 浩之  本   通販   Amaz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259" y="692696"/>
            <a:ext cx="6624736" cy="596387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923928" y="6597352"/>
            <a:ext cx="5213287" cy="276999"/>
          </a:xfrm>
          <a:prstGeom prst="rect">
            <a:avLst/>
          </a:prstGeom>
          <a:noFill/>
        </p:spPr>
        <p:txBody>
          <a:bodyPr wrap="none" rtlCol="0">
            <a:spAutoFit/>
          </a:bodyPr>
          <a:lstStyle/>
          <a:p>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情報が古い箇所もありますが、</a:t>
            </a:r>
            <a:r>
              <a:rPr kumimoji="1" lang="en-US" altLang="ja-JP" sz="1200" dirty="0" smtClean="0">
                <a:latin typeface="メイリオ" panose="020B0604030504040204" pitchFamily="50" charset="-128"/>
                <a:ea typeface="メイリオ" panose="020B0604030504040204" pitchFamily="50" charset="-128"/>
                <a:cs typeface="メイリオ" panose="020B0604030504040204" pitchFamily="50" charset="-128"/>
              </a:rPr>
              <a:t>C</a:t>
            </a:r>
            <a:r>
              <a:rPr kumimoji="1" lang="ja-JP" altLang="en-US" sz="1200" dirty="0" smtClean="0">
                <a:latin typeface="メイリオ" panose="020B0604030504040204" pitchFamily="50" charset="-128"/>
                <a:ea typeface="メイリオ" panose="020B0604030504040204" pitchFamily="50" charset="-128"/>
                <a:cs typeface="メイリオ" panose="020B0604030504040204" pitchFamily="50" charset="-128"/>
              </a:rPr>
              <a:t>言語が読めれば理解しやすいです。</a:t>
            </a:r>
            <a:endParaRPr kumimoji="1"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4278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8000" dirty="0" smtClean="0"/>
              <a:t>サーバサイド</a:t>
            </a:r>
            <a:r>
              <a:rPr kumimoji="1" lang="en-US" altLang="ja-JP" sz="8000" dirty="0" smtClean="0"/>
              <a:t/>
            </a:r>
            <a:br>
              <a:rPr kumimoji="1" lang="en-US" altLang="ja-JP" sz="8000" dirty="0" smtClean="0"/>
            </a:br>
            <a:r>
              <a:rPr kumimoji="1" lang="ja-JP" altLang="en-US" sz="8000" dirty="0" smtClean="0"/>
              <a:t>プログラミング</a:t>
            </a:r>
            <a:endParaRPr kumimoji="1" lang="ja-JP" altLang="en-US" sz="8000" dirty="0"/>
          </a:p>
        </p:txBody>
      </p:sp>
      <p:sp>
        <p:nvSpPr>
          <p:cNvPr id="3" name="AutoShape 2" descr="Tux the pengu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26" name="Picture 2" descr="出力例: Imagick で作った PHP ロゴ"/>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4642817"/>
            <a:ext cx="288032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597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8800" dirty="0" smtClean="0"/>
              <a:t>前回の復習</a:t>
            </a:r>
            <a:endParaRPr kumimoji="1" lang="ja-JP" altLang="en-US" sz="8800" dirty="0"/>
          </a:p>
        </p:txBody>
      </p:sp>
      <p:pic>
        <p:nvPicPr>
          <p:cNvPr id="3" name="Picture 2" descr="出力例: Imagick で作った PHP ロ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642817"/>
            <a:ext cx="288032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30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演習サマリー</a:t>
            </a:r>
            <a:r>
              <a:rPr kumimoji="1" lang="en-US" altLang="ja-JP" dirty="0" smtClean="0"/>
              <a:t>1</a:t>
            </a:r>
            <a:endParaRPr kumimoji="1" lang="ja-JP" altLang="en-US" dirty="0"/>
          </a:p>
        </p:txBody>
      </p:sp>
      <p:sp>
        <p:nvSpPr>
          <p:cNvPr id="3" name="コンテンツ プレースホルダー 2"/>
          <p:cNvSpPr>
            <a:spLocks noGrp="1"/>
          </p:cNvSpPr>
          <p:nvPr>
            <p:ph idx="1"/>
          </p:nvPr>
        </p:nvSpPr>
        <p:spPr>
          <a:xfrm>
            <a:off x="457200" y="1412776"/>
            <a:ext cx="8229600" cy="4853136"/>
          </a:xfrm>
        </p:spPr>
        <p:txBody>
          <a:bodyPr>
            <a:normAutofit fontScale="92500"/>
          </a:bodyPr>
          <a:lstStyle/>
          <a:p>
            <a:r>
              <a:rPr lang="en-US" altLang="ja-JP" dirty="0" smtClean="0"/>
              <a:t>Web</a:t>
            </a:r>
            <a:r>
              <a:rPr lang="ja-JP" altLang="en-US" dirty="0" smtClean="0"/>
              <a:t>サーバ上で</a:t>
            </a:r>
            <a:r>
              <a:rPr lang="en-US" altLang="ja-JP" dirty="0" smtClean="0"/>
              <a:t>PHP</a:t>
            </a:r>
            <a:r>
              <a:rPr lang="ja-JP" altLang="en-US" dirty="0" smtClean="0"/>
              <a:t>を起動する</a:t>
            </a:r>
            <a:endParaRPr lang="en-US" altLang="ja-JP" dirty="0" smtClean="0"/>
          </a:p>
          <a:p>
            <a:pPr lvl="1"/>
            <a:r>
              <a:rPr kumimoji="1" lang="en-US" altLang="ja-JP" dirty="0" err="1" smtClean="0"/>
              <a:t>Helloworld</a:t>
            </a:r>
            <a:endParaRPr lang="en-US" altLang="ja-JP" dirty="0"/>
          </a:p>
          <a:p>
            <a:pPr lvl="2"/>
            <a:r>
              <a:rPr lang="en-US" altLang="ja-JP" dirty="0" smtClean="0"/>
              <a:t>CLI</a:t>
            </a:r>
            <a:r>
              <a:rPr lang="ja-JP" altLang="en-US" dirty="0" smtClean="0"/>
              <a:t>で</a:t>
            </a:r>
            <a:r>
              <a:rPr lang="en-US" altLang="ja-JP" dirty="0" smtClean="0"/>
              <a:t>print</a:t>
            </a:r>
            <a:r>
              <a:rPr kumimoji="1" lang="en-US" altLang="ja-JP" dirty="0" smtClean="0"/>
              <a:t> </a:t>
            </a:r>
            <a:r>
              <a:rPr kumimoji="1" lang="en-US" altLang="ja-JP" dirty="0" err="1" smtClean="0"/>
              <a:t>ver</a:t>
            </a:r>
            <a:endParaRPr kumimoji="1" lang="en-US" altLang="ja-JP" dirty="0" smtClean="0"/>
          </a:p>
          <a:p>
            <a:pPr lvl="2"/>
            <a:r>
              <a:rPr lang="en-US" altLang="ja-JP" dirty="0" smtClean="0"/>
              <a:t>HTML</a:t>
            </a:r>
            <a:r>
              <a:rPr lang="ja-JP" altLang="en-US" dirty="0" smtClean="0"/>
              <a:t>の中に埋め込む</a:t>
            </a:r>
            <a:r>
              <a:rPr lang="en-US" altLang="ja-JP" dirty="0" err="1" smtClean="0"/>
              <a:t>Ver</a:t>
            </a:r>
            <a:endParaRPr lang="en-US" altLang="ja-JP" dirty="0" smtClean="0"/>
          </a:p>
          <a:p>
            <a:pPr lvl="1"/>
            <a:r>
              <a:rPr lang="en-US" altLang="ja-JP" dirty="0" smtClean="0"/>
              <a:t>HTML</a:t>
            </a:r>
            <a:r>
              <a:rPr lang="ja-JP" altLang="en-US" dirty="0" smtClean="0"/>
              <a:t>中に</a:t>
            </a:r>
            <a:r>
              <a:rPr lang="en-US" altLang="ja-JP" dirty="0" smtClean="0"/>
              <a:t>PHP</a:t>
            </a:r>
            <a:r>
              <a:rPr lang="ja-JP" altLang="en-US" dirty="0" smtClean="0"/>
              <a:t>を埋め込んでみる</a:t>
            </a:r>
            <a:endParaRPr lang="en-US" altLang="ja-JP" dirty="0" smtClean="0"/>
          </a:p>
          <a:p>
            <a:pPr lvl="2"/>
            <a:r>
              <a:rPr kumimoji="1" lang="ja-JP" altLang="en-US" dirty="0" smtClean="0"/>
              <a:t>時間を表示する</a:t>
            </a:r>
            <a:endParaRPr kumimoji="1" lang="en-US" altLang="ja-JP" dirty="0" smtClean="0"/>
          </a:p>
          <a:p>
            <a:pPr lvl="3"/>
            <a:r>
              <a:rPr lang="en-US" altLang="ja-JP" dirty="0"/>
              <a:t>d</a:t>
            </a:r>
            <a:r>
              <a:rPr lang="en-US" altLang="ja-JP" dirty="0" smtClean="0"/>
              <a:t>ate</a:t>
            </a:r>
            <a:r>
              <a:rPr lang="ja-JP" altLang="en-US" dirty="0"/>
              <a:t>関数</a:t>
            </a:r>
            <a:endParaRPr kumimoji="1" lang="en-US" altLang="ja-JP" dirty="0" smtClean="0"/>
          </a:p>
          <a:p>
            <a:pPr lvl="2"/>
            <a:r>
              <a:rPr kumimoji="1" lang="ja-JP" altLang="en-US" dirty="0" smtClean="0"/>
              <a:t>困ったら公式ドキュメントを参照 </a:t>
            </a:r>
            <a:r>
              <a:rPr kumimoji="1" lang="en-US" altLang="ja-JP" dirty="0" smtClean="0">
                <a:hlinkClick r:id="rId3"/>
              </a:rPr>
              <a:t>http://php.net/</a:t>
            </a:r>
            <a:r>
              <a:rPr kumimoji="1" lang="en-US" altLang="ja-JP" dirty="0" smtClean="0"/>
              <a:t> </a:t>
            </a:r>
            <a:br>
              <a:rPr kumimoji="1" lang="en-US" altLang="ja-JP" dirty="0" smtClean="0"/>
            </a:br>
            <a:endParaRPr kumimoji="1" lang="en-US" altLang="ja-JP" dirty="0" smtClean="0"/>
          </a:p>
          <a:p>
            <a:r>
              <a:rPr lang="ja-JP" altLang="en-US" dirty="0"/>
              <a:t>コマンドラインから</a:t>
            </a:r>
            <a:r>
              <a:rPr lang="en-US" altLang="ja-JP" dirty="0"/>
              <a:t>PHP</a:t>
            </a:r>
            <a:r>
              <a:rPr lang="ja-JP" altLang="en-US" dirty="0"/>
              <a:t>の起動</a:t>
            </a:r>
            <a:endParaRPr lang="en-US" altLang="ja-JP" dirty="0"/>
          </a:p>
          <a:p>
            <a:pPr lvl="1"/>
            <a:r>
              <a:rPr lang="en-US" altLang="ja-JP" dirty="0" err="1"/>
              <a:t>php</a:t>
            </a:r>
            <a:r>
              <a:rPr lang="en-US" altLang="ja-JP" dirty="0"/>
              <a:t> –</a:t>
            </a:r>
            <a:r>
              <a:rPr lang="en-US" altLang="ja-JP" dirty="0" smtClean="0"/>
              <a:t>v</a:t>
            </a:r>
            <a:endParaRPr lang="en-US" altLang="ja-JP" dirty="0"/>
          </a:p>
          <a:p>
            <a:pPr lvl="1"/>
            <a:endParaRPr kumimoji="1" lang="ja-JP" altLang="en-US" dirty="0"/>
          </a:p>
        </p:txBody>
      </p:sp>
    </p:spTree>
    <p:extLst>
      <p:ext uri="{BB962C8B-B14F-4D97-AF65-F5344CB8AC3E}">
        <p14:creationId xmlns:p14="http://schemas.microsoft.com/office/powerpoint/2010/main" val="3158918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演習サマリー</a:t>
            </a:r>
            <a:r>
              <a:rPr kumimoji="1" lang="en-US" altLang="ja-JP" dirty="0" smtClean="0"/>
              <a:t>2</a:t>
            </a:r>
            <a:endParaRPr kumimoji="1" lang="ja-JP" altLang="en-US" dirty="0"/>
          </a:p>
        </p:txBody>
      </p:sp>
      <p:sp>
        <p:nvSpPr>
          <p:cNvPr id="3" name="コンテンツ プレースホルダー 2"/>
          <p:cNvSpPr>
            <a:spLocks noGrp="1"/>
          </p:cNvSpPr>
          <p:nvPr>
            <p:ph idx="1"/>
          </p:nvPr>
        </p:nvSpPr>
        <p:spPr>
          <a:xfrm>
            <a:off x="457200" y="1412776"/>
            <a:ext cx="8229600" cy="4853136"/>
          </a:xfrm>
        </p:spPr>
        <p:txBody>
          <a:bodyPr>
            <a:normAutofit/>
          </a:bodyPr>
          <a:lstStyle/>
          <a:p>
            <a:r>
              <a:rPr kumimoji="1" lang="en-US" altLang="ja-JP" dirty="0" smtClean="0"/>
              <a:t>PHP</a:t>
            </a:r>
            <a:r>
              <a:rPr kumimoji="1" lang="ja-JP" altLang="en-US" dirty="0" smtClean="0"/>
              <a:t>の文法</a:t>
            </a:r>
            <a:endParaRPr kumimoji="1" lang="en-US" altLang="ja-JP" dirty="0" smtClean="0"/>
          </a:p>
          <a:p>
            <a:pPr lvl="1"/>
            <a:r>
              <a:rPr lang="ja-JP" altLang="en-US" dirty="0"/>
              <a:t>基本</a:t>
            </a:r>
            <a:r>
              <a:rPr lang="ja-JP" altLang="en-US" dirty="0" smtClean="0"/>
              <a:t>構文</a:t>
            </a:r>
            <a:endParaRPr lang="en-US" altLang="ja-JP" dirty="0" smtClean="0"/>
          </a:p>
          <a:p>
            <a:pPr lvl="2"/>
            <a:r>
              <a:rPr lang="ja-JP" altLang="en-US" dirty="0" smtClean="0"/>
              <a:t>原則として半角英数字を推奨。スペースやタブ、改行の扱いは</a:t>
            </a:r>
            <a:r>
              <a:rPr lang="en-US" altLang="ja-JP" dirty="0" smtClean="0"/>
              <a:t>C</a:t>
            </a:r>
            <a:r>
              <a:rPr lang="ja-JP" altLang="en-US" dirty="0" smtClean="0"/>
              <a:t>などと同じ。変数名や関数名で</a:t>
            </a:r>
            <a:r>
              <a:rPr lang="ja-JP" altLang="en-US" dirty="0" smtClean="0">
                <a:solidFill>
                  <a:srgbClr val="FF0000"/>
                </a:solidFill>
              </a:rPr>
              <a:t>大文字小文字は区別されない</a:t>
            </a:r>
            <a:r>
              <a:rPr lang="ja-JP" altLang="en-US" dirty="0" smtClean="0"/>
              <a:t>。最後にセミコロン、左辺と右辺の関係は他の言語と同じ。演算子なども概ね同じ。</a:t>
            </a:r>
            <a:endParaRPr lang="en-US" altLang="ja-JP" dirty="0" smtClean="0"/>
          </a:p>
          <a:p>
            <a:pPr lvl="2"/>
            <a:r>
              <a:rPr lang="ja-JP" altLang="en-US" dirty="0"/>
              <a:t>コメント</a:t>
            </a:r>
            <a:r>
              <a:rPr lang="ja-JP" altLang="en-US" dirty="0" smtClean="0"/>
              <a:t>は </a:t>
            </a:r>
            <a:r>
              <a:rPr lang="en-US" altLang="ja-JP" dirty="0" smtClean="0"/>
              <a:t>// /* */ #</a:t>
            </a:r>
            <a:r>
              <a:rPr lang="ja-JP" altLang="en-US" dirty="0" smtClean="0"/>
              <a:t>が使える</a:t>
            </a:r>
            <a:endParaRPr lang="en-US" altLang="ja-JP" dirty="0" smtClean="0"/>
          </a:p>
          <a:p>
            <a:pPr lvl="1"/>
            <a:r>
              <a:rPr kumimoji="1" lang="ja-JP" altLang="en-US" dirty="0" smtClean="0"/>
              <a:t>変数</a:t>
            </a:r>
            <a:endParaRPr kumimoji="1" lang="en-US" altLang="ja-JP" dirty="0" smtClean="0"/>
          </a:p>
          <a:p>
            <a:pPr lvl="2"/>
            <a:r>
              <a:rPr kumimoji="1" lang="en-US" altLang="ja-JP" dirty="0" smtClean="0"/>
              <a:t>$</a:t>
            </a:r>
            <a:r>
              <a:rPr kumimoji="1" lang="ja-JP" altLang="en-US" dirty="0" smtClean="0"/>
              <a:t>をつける。宣言は不要。</a:t>
            </a:r>
            <a:r>
              <a:rPr lang="ja-JP" altLang="en-US" dirty="0"/>
              <a:t>型は自動的に決まる</a:t>
            </a:r>
            <a:r>
              <a:rPr lang="ja-JP" altLang="en-US" dirty="0" smtClean="0"/>
              <a:t>。また</a:t>
            </a:r>
            <a:r>
              <a:rPr kumimoji="1" lang="ja-JP" altLang="en-US" dirty="0" smtClean="0"/>
              <a:t>自動的に</a:t>
            </a:r>
            <a:r>
              <a:rPr kumimoji="1" lang="en-US" altLang="ja-JP" dirty="0" smtClean="0"/>
              <a:t>auto</a:t>
            </a:r>
            <a:r>
              <a:rPr kumimoji="1" lang="ja-JP" altLang="en-US" dirty="0" smtClean="0"/>
              <a:t>変数（ローカル変数）になる。</a:t>
            </a:r>
            <a:endParaRPr kumimoji="1" lang="ja-JP" altLang="en-US" dirty="0"/>
          </a:p>
        </p:txBody>
      </p:sp>
    </p:spTree>
    <p:extLst>
      <p:ext uri="{BB962C8B-B14F-4D97-AF65-F5344CB8AC3E}">
        <p14:creationId xmlns:p14="http://schemas.microsoft.com/office/powerpoint/2010/main" val="15668497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演習サマリー</a:t>
            </a:r>
            <a:r>
              <a:rPr lang="en-US" altLang="ja-JP" dirty="0"/>
              <a:t>3</a:t>
            </a:r>
            <a:endParaRPr kumimoji="1" lang="ja-JP" altLang="en-US" dirty="0"/>
          </a:p>
        </p:txBody>
      </p:sp>
      <p:sp>
        <p:nvSpPr>
          <p:cNvPr id="3" name="コンテンツ プレースホルダー 2"/>
          <p:cNvSpPr>
            <a:spLocks noGrp="1"/>
          </p:cNvSpPr>
          <p:nvPr>
            <p:ph idx="1"/>
          </p:nvPr>
        </p:nvSpPr>
        <p:spPr>
          <a:xfrm>
            <a:off x="457200" y="1412776"/>
            <a:ext cx="8229600" cy="4853136"/>
          </a:xfrm>
        </p:spPr>
        <p:txBody>
          <a:bodyPr>
            <a:normAutofit/>
          </a:bodyPr>
          <a:lstStyle/>
          <a:p>
            <a:r>
              <a:rPr kumimoji="1" lang="en-US" altLang="ja-JP" dirty="0" smtClean="0"/>
              <a:t>PHP</a:t>
            </a:r>
            <a:r>
              <a:rPr kumimoji="1" lang="ja-JP" altLang="en-US" dirty="0" smtClean="0"/>
              <a:t>の文法</a:t>
            </a:r>
            <a:endParaRPr kumimoji="1" lang="en-US" altLang="ja-JP" dirty="0" smtClean="0"/>
          </a:p>
          <a:p>
            <a:pPr lvl="1"/>
            <a:r>
              <a:rPr lang="ja-JP" altLang="en-US" dirty="0" smtClean="0"/>
              <a:t>配列、ハッシュ</a:t>
            </a:r>
            <a:r>
              <a:rPr lang="en-US" altLang="ja-JP" dirty="0" smtClean="0"/>
              <a:t>(</a:t>
            </a:r>
            <a:r>
              <a:rPr lang="ja-JP" altLang="en-US" dirty="0" smtClean="0"/>
              <a:t>連想配列</a:t>
            </a:r>
            <a:r>
              <a:rPr lang="en-US" altLang="ja-JP" dirty="0" smtClean="0"/>
              <a:t>)</a:t>
            </a:r>
          </a:p>
          <a:p>
            <a:pPr lvl="2"/>
            <a:r>
              <a:rPr kumimoji="1" lang="ja-JP" altLang="en-US" dirty="0" smtClean="0"/>
              <a:t>配列は</a:t>
            </a:r>
            <a:r>
              <a:rPr lang="ja-JP" altLang="en-US" dirty="0" smtClean="0"/>
              <a:t>他</a:t>
            </a:r>
            <a:r>
              <a:rPr kumimoji="1" lang="ja-JP" altLang="en-US" dirty="0" smtClean="0"/>
              <a:t>言語とほぼ</a:t>
            </a:r>
            <a:r>
              <a:rPr lang="ja-JP" altLang="en-US" dirty="0" smtClean="0"/>
              <a:t>同じ使い方ができる。</a:t>
            </a:r>
            <a:endParaRPr lang="en-US" altLang="ja-JP" dirty="0" smtClean="0"/>
          </a:p>
          <a:p>
            <a:pPr lvl="2"/>
            <a:r>
              <a:rPr lang="ja-JP" altLang="en-US" dirty="0"/>
              <a:t>初期化</a:t>
            </a:r>
            <a:r>
              <a:rPr lang="ja-JP" altLang="en-US" dirty="0" smtClean="0"/>
              <a:t>は </a:t>
            </a:r>
            <a:r>
              <a:rPr lang="en-US" altLang="ja-JP" dirty="0" smtClean="0"/>
              <a:t>array, []</a:t>
            </a:r>
          </a:p>
          <a:p>
            <a:pPr lvl="2"/>
            <a:r>
              <a:rPr lang="ja-JP" altLang="en-US" dirty="0" smtClean="0"/>
              <a:t>ハッシュについて詳しく解説</a:t>
            </a:r>
            <a:endParaRPr lang="en-US" altLang="ja-JP" dirty="0"/>
          </a:p>
          <a:p>
            <a:pPr lvl="2"/>
            <a:endParaRPr lang="en-US" altLang="ja-JP" dirty="0"/>
          </a:p>
          <a:p>
            <a:pPr lvl="1"/>
            <a:r>
              <a:rPr lang="ja-JP" altLang="en-US" dirty="0" smtClean="0"/>
              <a:t>制御構造</a:t>
            </a:r>
            <a:endParaRPr lang="en-US" altLang="ja-JP" dirty="0" smtClean="0"/>
          </a:p>
          <a:p>
            <a:pPr lvl="2"/>
            <a:r>
              <a:rPr lang="en-US" altLang="ja-JP" dirty="0" smtClean="0"/>
              <a:t>if / switch / while / for </a:t>
            </a:r>
            <a:r>
              <a:rPr lang="ja-JP" altLang="en-US" dirty="0"/>
              <a:t>など</a:t>
            </a:r>
            <a:r>
              <a:rPr lang="ja-JP" altLang="en-US" dirty="0" smtClean="0"/>
              <a:t>が利用できる</a:t>
            </a:r>
            <a:endParaRPr lang="en-US" altLang="ja-JP" dirty="0" smtClean="0"/>
          </a:p>
        </p:txBody>
      </p:sp>
    </p:spTree>
    <p:extLst>
      <p:ext uri="{BB962C8B-B14F-4D97-AF65-F5344CB8AC3E}">
        <p14:creationId xmlns:p14="http://schemas.microsoft.com/office/powerpoint/2010/main" val="33850297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演習サマリー</a:t>
            </a:r>
            <a:r>
              <a:rPr lang="en-US" altLang="ja-JP" dirty="0" smtClean="0"/>
              <a:t>4</a:t>
            </a:r>
            <a:endParaRPr kumimoji="1" lang="ja-JP" altLang="en-US" dirty="0"/>
          </a:p>
        </p:txBody>
      </p:sp>
      <p:sp>
        <p:nvSpPr>
          <p:cNvPr id="3" name="コンテンツ プレースホルダー 2"/>
          <p:cNvSpPr>
            <a:spLocks noGrp="1"/>
          </p:cNvSpPr>
          <p:nvPr>
            <p:ph idx="1"/>
          </p:nvPr>
        </p:nvSpPr>
        <p:spPr>
          <a:xfrm>
            <a:off x="457200" y="1412776"/>
            <a:ext cx="8229600" cy="4853136"/>
          </a:xfrm>
        </p:spPr>
        <p:txBody>
          <a:bodyPr>
            <a:normAutofit/>
          </a:bodyPr>
          <a:lstStyle/>
          <a:p>
            <a:r>
              <a:rPr kumimoji="1" lang="en-US" altLang="ja-JP" dirty="0" smtClean="0"/>
              <a:t>PHP</a:t>
            </a:r>
            <a:r>
              <a:rPr kumimoji="1" lang="ja-JP" altLang="en-US" dirty="0" smtClean="0"/>
              <a:t>の文法（つづき）</a:t>
            </a:r>
            <a:endParaRPr kumimoji="1" lang="en-US" altLang="ja-JP" dirty="0" smtClean="0"/>
          </a:p>
          <a:p>
            <a:pPr lvl="1"/>
            <a:r>
              <a:rPr kumimoji="1" lang="ja-JP" altLang="en-US" dirty="0" smtClean="0"/>
              <a:t>関数</a:t>
            </a:r>
            <a:endParaRPr kumimoji="1" lang="en-US" altLang="ja-JP" dirty="0" smtClean="0"/>
          </a:p>
          <a:p>
            <a:pPr lvl="2"/>
            <a:r>
              <a:rPr lang="en-US" altLang="ja-JP" dirty="0"/>
              <a:t>f</a:t>
            </a:r>
            <a:r>
              <a:rPr lang="en-US" altLang="ja-JP" dirty="0" smtClean="0"/>
              <a:t>unction </a:t>
            </a:r>
            <a:r>
              <a:rPr lang="ja-JP" altLang="en-US" dirty="0" smtClean="0"/>
              <a:t>で作成する</a:t>
            </a:r>
            <a:endParaRPr lang="en-US" altLang="ja-JP" dirty="0" smtClean="0"/>
          </a:p>
          <a:p>
            <a:pPr lvl="3"/>
            <a:r>
              <a:rPr kumimoji="1" lang="ja-JP" altLang="en-US" dirty="0"/>
              <a:t>先ほど</a:t>
            </a:r>
            <a:r>
              <a:rPr kumimoji="1" lang="ja-JP" altLang="en-US" dirty="0" smtClean="0"/>
              <a:t>の</a:t>
            </a:r>
            <a:r>
              <a:rPr lang="ja-JP" altLang="en-US" dirty="0" smtClean="0"/>
              <a:t>演習問題を関数化する</a:t>
            </a:r>
            <a:r>
              <a:rPr lang="en-US" altLang="ja-JP" dirty="0" smtClean="0"/>
              <a:t/>
            </a:r>
            <a:br>
              <a:rPr lang="en-US" altLang="ja-JP" dirty="0" smtClean="0"/>
            </a:br>
            <a:endParaRPr kumimoji="1" lang="en-US" altLang="ja-JP" dirty="0" smtClean="0"/>
          </a:p>
          <a:p>
            <a:pPr lvl="2"/>
            <a:r>
              <a:rPr lang="ja-JP" altLang="en-US" dirty="0" smtClean="0"/>
              <a:t>引数、戻り値も他言語と同様</a:t>
            </a:r>
            <a:endParaRPr lang="en-US" altLang="ja-JP" dirty="0" smtClean="0"/>
          </a:p>
          <a:p>
            <a:pPr lvl="3"/>
            <a:r>
              <a:rPr lang="ja-JP" altLang="en-US" dirty="0" smtClean="0"/>
              <a:t>デフォルト値の定義</a:t>
            </a:r>
            <a:endParaRPr lang="en-US" altLang="ja-JP" dirty="0" smtClean="0"/>
          </a:p>
          <a:p>
            <a:pPr lvl="3"/>
            <a:r>
              <a:rPr lang="ja-JP" altLang="en-US" dirty="0"/>
              <a:t>型</a:t>
            </a:r>
            <a:r>
              <a:rPr lang="ja-JP" altLang="en-US" dirty="0" smtClean="0"/>
              <a:t>宣言も可能だが、</a:t>
            </a:r>
            <a:r>
              <a:rPr lang="en-US" altLang="ja-JP" dirty="0" smtClean="0"/>
              <a:t>7</a:t>
            </a:r>
            <a:r>
              <a:rPr lang="ja-JP" altLang="en-US" dirty="0" smtClean="0"/>
              <a:t>未満は機能制限が厳しいのであまり利用する機会がない。</a:t>
            </a:r>
            <a:endParaRPr lang="en-US" altLang="ja-JP" dirty="0" smtClean="0"/>
          </a:p>
          <a:p>
            <a:pPr lvl="3"/>
            <a:r>
              <a:rPr lang="ja-JP" altLang="en-US" dirty="0" smtClean="0"/>
              <a:t>参照</a:t>
            </a:r>
            <a:r>
              <a:rPr lang="ja-JP" altLang="en-US" dirty="0"/>
              <a:t>渡し</a:t>
            </a:r>
            <a:r>
              <a:rPr lang="ja-JP" altLang="en-US" dirty="0" smtClean="0"/>
              <a:t>をしたい場合は、関数側に </a:t>
            </a:r>
            <a:r>
              <a:rPr lang="en-US" altLang="ja-JP" dirty="0" smtClean="0"/>
              <a:t>&amp; </a:t>
            </a:r>
            <a:r>
              <a:rPr lang="ja-JP" altLang="en-US" dirty="0" smtClean="0"/>
              <a:t>をつける</a:t>
            </a:r>
            <a:endParaRPr lang="en-US" altLang="ja-JP" dirty="0" smtClean="0"/>
          </a:p>
        </p:txBody>
      </p:sp>
    </p:spTree>
    <p:extLst>
      <p:ext uri="{BB962C8B-B14F-4D97-AF65-F5344CB8AC3E}">
        <p14:creationId xmlns:p14="http://schemas.microsoft.com/office/powerpoint/2010/main" val="38343397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演習サマリー</a:t>
            </a:r>
            <a:r>
              <a:rPr lang="en-US" altLang="ja-JP" dirty="0"/>
              <a:t>5</a:t>
            </a:r>
            <a:endParaRPr kumimoji="1" lang="ja-JP" altLang="en-US" dirty="0"/>
          </a:p>
        </p:txBody>
      </p:sp>
      <p:sp>
        <p:nvSpPr>
          <p:cNvPr id="3" name="コンテンツ プレースホルダー 2"/>
          <p:cNvSpPr>
            <a:spLocks noGrp="1"/>
          </p:cNvSpPr>
          <p:nvPr>
            <p:ph idx="1"/>
          </p:nvPr>
        </p:nvSpPr>
        <p:spPr>
          <a:xfrm>
            <a:off x="457200" y="1412776"/>
            <a:ext cx="8229600" cy="5112568"/>
          </a:xfrm>
        </p:spPr>
        <p:txBody>
          <a:bodyPr>
            <a:normAutofit lnSpcReduction="10000"/>
          </a:bodyPr>
          <a:lstStyle/>
          <a:p>
            <a:r>
              <a:rPr kumimoji="1" lang="en-US" altLang="ja-JP" dirty="0" smtClean="0"/>
              <a:t>PHP</a:t>
            </a:r>
            <a:r>
              <a:rPr kumimoji="1" lang="ja-JP" altLang="en-US" dirty="0" smtClean="0"/>
              <a:t>の文法（つづき）</a:t>
            </a:r>
            <a:endParaRPr kumimoji="1" lang="en-US" altLang="ja-JP" dirty="0" smtClean="0"/>
          </a:p>
          <a:p>
            <a:pPr lvl="1"/>
            <a:r>
              <a:rPr lang="ja-JP" altLang="en-US" dirty="0"/>
              <a:t>クラス</a:t>
            </a:r>
            <a:endParaRPr kumimoji="1" lang="en-US" altLang="ja-JP" dirty="0" smtClean="0"/>
          </a:p>
          <a:p>
            <a:pPr lvl="2"/>
            <a:r>
              <a:rPr lang="en-US" altLang="ja-JP" dirty="0"/>
              <a:t>c</a:t>
            </a:r>
            <a:r>
              <a:rPr kumimoji="1" lang="en-US" altLang="ja-JP" dirty="0" smtClean="0"/>
              <a:t>lass</a:t>
            </a:r>
            <a:r>
              <a:rPr kumimoji="1" lang="ja-JP" altLang="en-US" dirty="0" smtClean="0"/>
              <a:t>で作成できる</a:t>
            </a:r>
            <a:endParaRPr kumimoji="1" lang="en-US" altLang="ja-JP" dirty="0" smtClean="0"/>
          </a:p>
          <a:p>
            <a:pPr lvl="3"/>
            <a:r>
              <a:rPr lang="ja-JP" altLang="en-US" dirty="0" smtClean="0"/>
              <a:t>メソッド </a:t>
            </a:r>
            <a:r>
              <a:rPr lang="en-US" altLang="ja-JP" dirty="0" err="1" smtClean="0"/>
              <a:t>public|private</a:t>
            </a:r>
            <a:r>
              <a:rPr lang="en-US" altLang="ja-JP" dirty="0" smtClean="0"/>
              <a:t> function foo(){}</a:t>
            </a:r>
          </a:p>
          <a:p>
            <a:pPr lvl="4"/>
            <a:r>
              <a:rPr lang="en-US" altLang="ja-JP" dirty="0"/>
              <a:t>static </a:t>
            </a:r>
            <a:r>
              <a:rPr lang="ja-JP" altLang="en-US" dirty="0"/>
              <a:t>でインスタンスを</a:t>
            </a:r>
            <a:r>
              <a:rPr lang="ja-JP" altLang="en-US" dirty="0" smtClean="0"/>
              <a:t>作成しなくても呼び出せる</a:t>
            </a:r>
            <a:endParaRPr lang="en-US" altLang="ja-JP" dirty="0" smtClean="0"/>
          </a:p>
          <a:p>
            <a:pPr lvl="3"/>
            <a:r>
              <a:rPr lang="ja-JP" altLang="en-US" dirty="0" smtClean="0"/>
              <a:t>プロパティ </a:t>
            </a:r>
            <a:r>
              <a:rPr lang="en-US" altLang="ja-JP" dirty="0" err="1" smtClean="0"/>
              <a:t>public|private</a:t>
            </a:r>
            <a:r>
              <a:rPr lang="en-US" altLang="ja-JP" dirty="0" smtClean="0"/>
              <a:t> $foo = ‘bar’;</a:t>
            </a:r>
          </a:p>
          <a:p>
            <a:pPr lvl="3"/>
            <a:r>
              <a:rPr lang="ja-JP" altLang="en-US" dirty="0" smtClean="0"/>
              <a:t>クラス定数 </a:t>
            </a:r>
            <a:r>
              <a:rPr lang="en-US" altLang="ja-JP" dirty="0" err="1" smtClean="0"/>
              <a:t>const</a:t>
            </a:r>
            <a:r>
              <a:rPr lang="en-US" altLang="ja-JP" dirty="0" smtClean="0"/>
              <a:t> AAA = ‘foo’;</a:t>
            </a:r>
          </a:p>
          <a:p>
            <a:pPr lvl="3"/>
            <a:r>
              <a:rPr kumimoji="1" lang="ja-JP" altLang="en-US" dirty="0" smtClean="0"/>
              <a:t>コンストラクタ </a:t>
            </a:r>
            <a:r>
              <a:rPr lang="en-US" altLang="ja-JP" dirty="0"/>
              <a:t>__</a:t>
            </a:r>
            <a:r>
              <a:rPr lang="en-US" altLang="ja-JP" dirty="0" smtClean="0"/>
              <a:t>construct</a:t>
            </a:r>
          </a:p>
          <a:p>
            <a:pPr lvl="3"/>
            <a:r>
              <a:rPr kumimoji="1" lang="ja-JP" altLang="en-US" dirty="0" smtClean="0"/>
              <a:t>デストラクタ </a:t>
            </a:r>
            <a:r>
              <a:rPr lang="en-US" altLang="ja-JP" dirty="0"/>
              <a:t>__destruct </a:t>
            </a:r>
          </a:p>
          <a:p>
            <a:pPr lvl="2"/>
            <a:r>
              <a:rPr lang="en-US" altLang="ja-JP" dirty="0" smtClean="0"/>
              <a:t>$a = new </a:t>
            </a:r>
            <a:r>
              <a:rPr lang="en-US" altLang="ja-JP" dirty="0" err="1" smtClean="0"/>
              <a:t>MyClass</a:t>
            </a:r>
            <a:r>
              <a:rPr lang="en-US" altLang="ja-JP" dirty="0" smtClean="0"/>
              <a:t>(); </a:t>
            </a:r>
            <a:r>
              <a:rPr lang="ja-JP" altLang="en-US" dirty="0" smtClean="0"/>
              <a:t>でインタンス作成</a:t>
            </a:r>
            <a:endParaRPr lang="en-US" altLang="ja-JP" dirty="0" smtClean="0"/>
          </a:p>
          <a:p>
            <a:pPr lvl="2"/>
            <a:r>
              <a:rPr lang="en-US" altLang="ja-JP" dirty="0"/>
              <a:t>e</a:t>
            </a:r>
            <a:r>
              <a:rPr lang="en-US" altLang="ja-JP" dirty="0" smtClean="0"/>
              <a:t>xtends </a:t>
            </a:r>
            <a:r>
              <a:rPr lang="ja-JP" altLang="en-US" dirty="0" smtClean="0"/>
              <a:t>で継承可能</a:t>
            </a:r>
            <a:endParaRPr lang="en-US" altLang="ja-JP" dirty="0" smtClean="0"/>
          </a:p>
          <a:p>
            <a:pPr lvl="3"/>
            <a:r>
              <a:rPr lang="ja-JP" altLang="en-US" dirty="0" smtClean="0"/>
              <a:t>メソッドのオーバーライド</a:t>
            </a:r>
            <a:r>
              <a:rPr lang="en-US" altLang="ja-JP" dirty="0" smtClean="0"/>
              <a:t>(</a:t>
            </a:r>
            <a:r>
              <a:rPr lang="ja-JP" altLang="en-US" dirty="0" smtClean="0"/>
              <a:t>上書き</a:t>
            </a:r>
            <a:r>
              <a:rPr lang="en-US" altLang="ja-JP" dirty="0" smtClean="0"/>
              <a:t>)</a:t>
            </a:r>
            <a:r>
              <a:rPr lang="ja-JP" altLang="en-US" dirty="0" smtClean="0"/>
              <a:t>も可能</a:t>
            </a:r>
            <a:endParaRPr lang="en-US" altLang="ja-JP" dirty="0" smtClean="0"/>
          </a:p>
          <a:p>
            <a:pPr lvl="4"/>
            <a:r>
              <a:rPr lang="en-US" altLang="ja-JP" dirty="0"/>
              <a:t>p</a:t>
            </a:r>
            <a:r>
              <a:rPr lang="en-US" altLang="ja-JP" dirty="0" smtClean="0"/>
              <a:t>ublic, protected</a:t>
            </a:r>
          </a:p>
        </p:txBody>
      </p:sp>
    </p:spTree>
    <p:extLst>
      <p:ext uri="{BB962C8B-B14F-4D97-AF65-F5344CB8AC3E}">
        <p14:creationId xmlns:p14="http://schemas.microsoft.com/office/powerpoint/2010/main" val="28761255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演習</a:t>
            </a:r>
            <a:r>
              <a:rPr lang="en-US" altLang="ja-JP" dirty="0" smtClean="0"/>
              <a:t>1.</a:t>
            </a:r>
            <a:r>
              <a:rPr lang="ja-JP" altLang="en-US" dirty="0" smtClean="0"/>
              <a:t> </a:t>
            </a:r>
            <a:r>
              <a:rPr lang="en-US" altLang="ja-JP" dirty="0" smtClean="0"/>
              <a:t>MAP</a:t>
            </a:r>
            <a:r>
              <a:rPr lang="ja-JP" altLang="en-US" dirty="0" smtClean="0"/>
              <a:t>表示</a:t>
            </a:r>
            <a:endParaRPr kumimoji="1" lang="ja-JP" altLang="en-US" dirty="0"/>
          </a:p>
        </p:txBody>
      </p:sp>
      <p:sp>
        <p:nvSpPr>
          <p:cNvPr id="3" name="コンテンツ プレースホルダー 2"/>
          <p:cNvSpPr>
            <a:spLocks noGrp="1"/>
          </p:cNvSpPr>
          <p:nvPr>
            <p:ph idx="1"/>
          </p:nvPr>
        </p:nvSpPr>
        <p:spPr>
          <a:xfrm>
            <a:off x="1475656" y="1412776"/>
            <a:ext cx="1306488" cy="576064"/>
          </a:xfrm>
        </p:spPr>
        <p:txBody>
          <a:bodyPr anchor="ctr">
            <a:normAutofit lnSpcReduction="10000"/>
          </a:bodyPr>
          <a:lstStyle/>
          <a:p>
            <a:pPr marL="0" indent="0" algn="ctr">
              <a:buNone/>
            </a:pPr>
            <a:r>
              <a:rPr lang="ja-JP" altLang="en-US" dirty="0"/>
              <a:t>配列</a:t>
            </a:r>
            <a:endParaRPr lang="en-US" altLang="ja-JP" dirty="0" smtClean="0"/>
          </a:p>
        </p:txBody>
      </p:sp>
      <p:sp>
        <p:nvSpPr>
          <p:cNvPr id="4" name="コンテンツ プレースホルダー 2"/>
          <p:cNvSpPr txBox="1">
            <a:spLocks/>
          </p:cNvSpPr>
          <p:nvPr/>
        </p:nvSpPr>
        <p:spPr>
          <a:xfrm>
            <a:off x="251520" y="1844824"/>
            <a:ext cx="3744416" cy="3960440"/>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3600" dirty="0" smtClean="0">
                <a:solidFill>
                  <a:schemeClr val="bg1"/>
                </a:solidFill>
              </a:rPr>
              <a:t>$map= [</a:t>
            </a:r>
          </a:p>
          <a:p>
            <a:pPr marL="0" indent="0">
              <a:buNone/>
            </a:pPr>
            <a:r>
              <a:rPr lang="en-US" altLang="ja-JP" sz="3600" dirty="0" smtClean="0">
                <a:solidFill>
                  <a:schemeClr val="bg1"/>
                </a:solidFill>
              </a:rPr>
              <a:t>      [0,</a:t>
            </a:r>
            <a:r>
              <a:rPr lang="ja-JP" altLang="en-US" sz="3600" dirty="0">
                <a:solidFill>
                  <a:schemeClr val="bg1"/>
                </a:solidFill>
              </a:rPr>
              <a:t> </a:t>
            </a:r>
            <a:r>
              <a:rPr lang="en-US" altLang="ja-JP" sz="3600" dirty="0" smtClean="0">
                <a:solidFill>
                  <a:schemeClr val="bg1"/>
                </a:solidFill>
              </a:rPr>
              <a:t>0, 0, 0]</a:t>
            </a:r>
          </a:p>
          <a:p>
            <a:pPr marL="0" indent="0">
              <a:buNone/>
            </a:pPr>
            <a:r>
              <a:rPr lang="en-US" altLang="ja-JP" sz="3600" dirty="0" smtClean="0">
                <a:solidFill>
                  <a:schemeClr val="bg1"/>
                </a:solidFill>
              </a:rPr>
              <a:t>    , </a:t>
            </a:r>
            <a:r>
              <a:rPr lang="en-US" altLang="ja-JP" sz="3600" dirty="0">
                <a:solidFill>
                  <a:schemeClr val="bg1"/>
                </a:solidFill>
              </a:rPr>
              <a:t>[</a:t>
            </a:r>
            <a:r>
              <a:rPr lang="en-US" altLang="ja-JP" sz="3600" dirty="0" smtClean="0">
                <a:solidFill>
                  <a:schemeClr val="bg1"/>
                </a:solidFill>
              </a:rPr>
              <a:t>0, 1, 2, 0]</a:t>
            </a:r>
            <a:endParaRPr lang="en-US" altLang="ja-JP" sz="3600" dirty="0">
              <a:solidFill>
                <a:schemeClr val="bg1"/>
              </a:solidFill>
            </a:endParaRPr>
          </a:p>
          <a:p>
            <a:pPr marL="0" indent="0">
              <a:buNone/>
            </a:pPr>
            <a:r>
              <a:rPr lang="en-US" altLang="ja-JP" sz="3600" dirty="0" smtClean="0">
                <a:solidFill>
                  <a:schemeClr val="bg1"/>
                </a:solidFill>
              </a:rPr>
              <a:t>    , </a:t>
            </a:r>
            <a:r>
              <a:rPr lang="en-US" altLang="ja-JP" sz="3600" dirty="0">
                <a:solidFill>
                  <a:schemeClr val="bg1"/>
                </a:solidFill>
              </a:rPr>
              <a:t>[</a:t>
            </a:r>
            <a:r>
              <a:rPr lang="en-US" altLang="ja-JP" sz="3600" dirty="0" smtClean="0">
                <a:solidFill>
                  <a:schemeClr val="bg1"/>
                </a:solidFill>
              </a:rPr>
              <a:t>0, 2, 1, 0]</a:t>
            </a:r>
          </a:p>
          <a:p>
            <a:pPr marL="0" indent="0">
              <a:buNone/>
            </a:pPr>
            <a:r>
              <a:rPr lang="en-US" altLang="ja-JP" sz="3600" dirty="0" smtClean="0">
                <a:solidFill>
                  <a:schemeClr val="bg1"/>
                </a:solidFill>
              </a:rPr>
              <a:t>    , [</a:t>
            </a:r>
            <a:r>
              <a:rPr lang="en-US" altLang="ja-JP" sz="3600" dirty="0">
                <a:solidFill>
                  <a:schemeClr val="bg1"/>
                </a:solidFill>
              </a:rPr>
              <a:t>0</a:t>
            </a:r>
            <a:r>
              <a:rPr lang="en-US" altLang="ja-JP" sz="3600" dirty="0" smtClean="0">
                <a:solidFill>
                  <a:schemeClr val="bg1"/>
                </a:solidFill>
              </a:rPr>
              <a:t>, 0, 0, 0]</a:t>
            </a:r>
          </a:p>
          <a:p>
            <a:pPr marL="0" indent="0">
              <a:buNone/>
            </a:pPr>
            <a:r>
              <a:rPr lang="en-US" altLang="ja-JP" sz="3600" dirty="0" smtClean="0">
                <a:solidFill>
                  <a:schemeClr val="bg1"/>
                </a:solidFill>
              </a:rPr>
              <a:t>];</a:t>
            </a:r>
          </a:p>
        </p:txBody>
      </p:sp>
      <p:sp>
        <p:nvSpPr>
          <p:cNvPr id="5" name="コンテンツ プレースホルダー 2"/>
          <p:cNvSpPr txBox="1">
            <a:spLocks/>
          </p:cNvSpPr>
          <p:nvPr/>
        </p:nvSpPr>
        <p:spPr>
          <a:xfrm>
            <a:off x="5148064" y="1844824"/>
            <a:ext cx="3744416" cy="3960440"/>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3600" dirty="0" smtClean="0">
                <a:solidFill>
                  <a:schemeClr val="bg1"/>
                </a:solidFill>
              </a:rPr>
              <a:t>$ </a:t>
            </a:r>
            <a:r>
              <a:rPr lang="en-US" altLang="ja-JP" sz="3600" dirty="0" err="1" smtClean="0">
                <a:solidFill>
                  <a:schemeClr val="bg1"/>
                </a:solidFill>
              </a:rPr>
              <a:t>php</a:t>
            </a:r>
            <a:r>
              <a:rPr lang="en-US" altLang="ja-JP" sz="3600" dirty="0" smtClean="0">
                <a:solidFill>
                  <a:schemeClr val="bg1"/>
                </a:solidFill>
              </a:rPr>
              <a:t> </a:t>
            </a:r>
            <a:r>
              <a:rPr lang="en-US" altLang="ja-JP" sz="3600" dirty="0" err="1" smtClean="0">
                <a:solidFill>
                  <a:schemeClr val="bg1"/>
                </a:solidFill>
              </a:rPr>
              <a:t>map.php</a:t>
            </a:r>
            <a:endParaRPr lang="en-US" altLang="ja-JP" sz="3600" dirty="0">
              <a:solidFill>
                <a:schemeClr val="bg1"/>
              </a:solidFill>
            </a:endParaRPr>
          </a:p>
          <a:p>
            <a:pPr marL="0" indent="0">
              <a:buNone/>
            </a:pPr>
            <a:r>
              <a:rPr lang="en-US" altLang="ja-JP" sz="3600" dirty="0" smtClean="0">
                <a:solidFill>
                  <a:schemeClr val="bg1"/>
                </a:solidFill>
              </a:rPr>
              <a:t>_</a:t>
            </a:r>
            <a:r>
              <a:rPr lang="ja-JP" altLang="en-US" sz="3600" dirty="0">
                <a:solidFill>
                  <a:schemeClr val="bg1"/>
                </a:solidFill>
              </a:rPr>
              <a:t> </a:t>
            </a:r>
            <a:r>
              <a:rPr lang="en-US" altLang="ja-JP" sz="3600" dirty="0" smtClean="0">
                <a:solidFill>
                  <a:schemeClr val="bg1"/>
                </a:solidFill>
              </a:rPr>
              <a:t>_ _ _</a:t>
            </a:r>
          </a:p>
          <a:p>
            <a:pPr marL="0" indent="0">
              <a:buNone/>
            </a:pPr>
            <a:r>
              <a:rPr lang="en-US" altLang="ja-JP" sz="3600" dirty="0" smtClean="0">
                <a:solidFill>
                  <a:schemeClr val="bg1"/>
                </a:solidFill>
              </a:rPr>
              <a:t>_ A B _</a:t>
            </a:r>
          </a:p>
          <a:p>
            <a:pPr marL="0" indent="0">
              <a:buNone/>
            </a:pPr>
            <a:r>
              <a:rPr lang="en-US" altLang="ja-JP" sz="3600" dirty="0" smtClean="0">
                <a:solidFill>
                  <a:schemeClr val="bg1"/>
                </a:solidFill>
              </a:rPr>
              <a:t>_ B A _</a:t>
            </a:r>
          </a:p>
          <a:p>
            <a:pPr marL="0" indent="0">
              <a:buNone/>
            </a:pPr>
            <a:r>
              <a:rPr lang="en-US" altLang="ja-JP" sz="3600" dirty="0" smtClean="0">
                <a:solidFill>
                  <a:schemeClr val="bg1"/>
                </a:solidFill>
              </a:rPr>
              <a:t>_ _ _ _</a:t>
            </a:r>
          </a:p>
        </p:txBody>
      </p:sp>
      <p:sp>
        <p:nvSpPr>
          <p:cNvPr id="6" name="コンテンツ プレースホルダー 2"/>
          <p:cNvSpPr txBox="1">
            <a:spLocks/>
          </p:cNvSpPr>
          <p:nvPr/>
        </p:nvSpPr>
        <p:spPr>
          <a:xfrm>
            <a:off x="5929808" y="1340768"/>
            <a:ext cx="2098576" cy="57606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ja-JP" altLang="en-US" dirty="0" smtClean="0"/>
              <a:t>実行結果</a:t>
            </a:r>
            <a:endParaRPr lang="en-US" altLang="ja-JP" dirty="0" smtClean="0"/>
          </a:p>
        </p:txBody>
      </p:sp>
      <p:sp>
        <p:nvSpPr>
          <p:cNvPr id="7" name="下矢印 6"/>
          <p:cNvSpPr/>
          <p:nvPr/>
        </p:nvSpPr>
        <p:spPr>
          <a:xfrm rot="16200000">
            <a:off x="4160471" y="3417688"/>
            <a:ext cx="864096" cy="814711"/>
          </a:xfrm>
          <a:prstGeom prst="downArrow">
            <a:avLst>
              <a:gd name="adj1" fmla="val 50000"/>
              <a:gd name="adj2" fmla="val 561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79512" y="6167045"/>
            <a:ext cx="4196983" cy="646331"/>
          </a:xfrm>
          <a:prstGeom prst="rect">
            <a:avLst/>
          </a:prstGeom>
          <a:noFill/>
        </p:spPr>
        <p:txBody>
          <a:bodyPr wrap="none" rtlCol="0">
            <a:spAutoFit/>
          </a:bodyPr>
          <a:lstStyle/>
          <a:p>
            <a:r>
              <a:rPr lang="en-US" altLang="ja-JP" dirty="0" smtClean="0"/>
              <a:t>※2D</a:t>
            </a:r>
            <a:r>
              <a:rPr lang="ja-JP" altLang="en-US" dirty="0" smtClean="0"/>
              <a:t>ゲームでよくあるマップデータの表示</a:t>
            </a:r>
            <a:endParaRPr lang="en-US" altLang="ja-JP" dirty="0" smtClean="0"/>
          </a:p>
          <a:p>
            <a:r>
              <a:rPr kumimoji="1" lang="en-US" altLang="ja-JP" dirty="0" smtClean="0"/>
              <a:t>※PHP</a:t>
            </a:r>
            <a:r>
              <a:rPr kumimoji="1" lang="ja-JP" altLang="en-US" dirty="0" smtClean="0"/>
              <a:t>の文法を覚えるのが目的</a:t>
            </a:r>
            <a:endParaRPr kumimoji="1" lang="ja-JP" altLang="en-US" dirty="0"/>
          </a:p>
        </p:txBody>
      </p:sp>
    </p:spTree>
    <p:extLst>
      <p:ext uri="{BB962C8B-B14F-4D97-AF65-F5344CB8AC3E}">
        <p14:creationId xmlns:p14="http://schemas.microsoft.com/office/powerpoint/2010/main" val="28101759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lang="ja-JP" altLang="en-US" dirty="0" smtClean="0"/>
              <a:t>演習</a:t>
            </a:r>
            <a:r>
              <a:rPr lang="en-US" altLang="ja-JP" dirty="0" smtClean="0"/>
              <a:t>2. </a:t>
            </a:r>
            <a:r>
              <a:rPr lang="ja-JP" altLang="en-US" dirty="0" smtClean="0"/>
              <a:t>オセロ盤クラス</a:t>
            </a:r>
            <a:endParaRPr kumimoji="1" lang="ja-JP" altLang="en-US" dirty="0"/>
          </a:p>
        </p:txBody>
      </p:sp>
      <p:sp>
        <p:nvSpPr>
          <p:cNvPr id="10" name="コンテンツ プレースホルダー 2"/>
          <p:cNvSpPr txBox="1">
            <a:spLocks/>
          </p:cNvSpPr>
          <p:nvPr/>
        </p:nvSpPr>
        <p:spPr>
          <a:xfrm>
            <a:off x="179512" y="908720"/>
            <a:ext cx="8856984" cy="5877272"/>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2000" dirty="0">
                <a:solidFill>
                  <a:schemeClr val="bg1"/>
                </a:solidFill>
              </a:rPr>
              <a:t>&lt;?</a:t>
            </a:r>
            <a:r>
              <a:rPr lang="en-US" altLang="ja-JP" sz="2000" dirty="0" err="1">
                <a:solidFill>
                  <a:schemeClr val="bg1"/>
                </a:solidFill>
              </a:rPr>
              <a:t>php</a:t>
            </a:r>
            <a:endParaRPr lang="en-US" altLang="ja-JP" sz="2000" dirty="0">
              <a:solidFill>
                <a:schemeClr val="bg1"/>
              </a:solidFill>
            </a:endParaRPr>
          </a:p>
          <a:p>
            <a:pPr marL="0" indent="0">
              <a:buNone/>
            </a:pPr>
            <a:r>
              <a:rPr lang="en-US" altLang="ja-JP" sz="2000" dirty="0">
                <a:solidFill>
                  <a:schemeClr val="bg1"/>
                </a:solidFill>
              </a:rPr>
              <a:t>$board = new </a:t>
            </a:r>
            <a:r>
              <a:rPr lang="en-US" altLang="ja-JP" sz="2000" dirty="0" err="1">
                <a:solidFill>
                  <a:schemeClr val="bg1"/>
                </a:solidFill>
              </a:rPr>
              <a:t>OthelloBoard</a:t>
            </a:r>
            <a:r>
              <a:rPr lang="en-US" altLang="ja-JP" sz="2000" dirty="0">
                <a:solidFill>
                  <a:schemeClr val="bg1"/>
                </a:solidFill>
              </a:rPr>
              <a:t>(8, 8);</a:t>
            </a:r>
          </a:p>
          <a:p>
            <a:pPr marL="0" indent="0">
              <a:buNone/>
            </a:pPr>
            <a:endParaRPr lang="en-US" altLang="ja-JP" sz="2000" dirty="0">
              <a:solidFill>
                <a:schemeClr val="bg1"/>
              </a:solidFill>
            </a:endParaRPr>
          </a:p>
          <a:p>
            <a:pPr marL="0" indent="0">
              <a:buNone/>
            </a:pPr>
            <a:r>
              <a:rPr lang="en-US" altLang="ja-JP" sz="2000" dirty="0">
                <a:solidFill>
                  <a:schemeClr val="bg1"/>
                </a:solidFill>
              </a:rPr>
              <a:t>//</a:t>
            </a:r>
            <a:r>
              <a:rPr lang="ja-JP" altLang="en-US" sz="2000" dirty="0">
                <a:solidFill>
                  <a:schemeClr val="bg1"/>
                </a:solidFill>
              </a:rPr>
              <a:t>座標 </a:t>
            </a:r>
            <a:r>
              <a:rPr lang="en-US" altLang="ja-JP" sz="2000" dirty="0">
                <a:solidFill>
                  <a:schemeClr val="bg1"/>
                </a:solidFill>
              </a:rPr>
              <a:t>1,3 </a:t>
            </a:r>
            <a:r>
              <a:rPr lang="ja-JP" altLang="en-US" sz="2000" dirty="0">
                <a:solidFill>
                  <a:schemeClr val="bg1"/>
                </a:solidFill>
              </a:rPr>
              <a:t>に白のコマを配置</a:t>
            </a:r>
          </a:p>
          <a:p>
            <a:pPr marL="0" indent="0">
              <a:buNone/>
            </a:pPr>
            <a:r>
              <a:rPr lang="en-US" altLang="ja-JP" sz="2000" dirty="0">
                <a:solidFill>
                  <a:schemeClr val="bg1"/>
                </a:solidFill>
              </a:rPr>
              <a:t>$ret = $</a:t>
            </a:r>
            <a:r>
              <a:rPr lang="en-US" altLang="ja-JP" sz="2000" dirty="0" smtClean="0">
                <a:solidFill>
                  <a:schemeClr val="bg1"/>
                </a:solidFill>
              </a:rPr>
              <a:t>board-&gt;set(1</a:t>
            </a:r>
            <a:r>
              <a:rPr lang="en-US" altLang="ja-JP" sz="2000" dirty="0">
                <a:solidFill>
                  <a:schemeClr val="bg1"/>
                </a:solidFill>
              </a:rPr>
              <a:t>, 3, </a:t>
            </a:r>
            <a:r>
              <a:rPr lang="en-US" altLang="ja-JP" sz="2000" dirty="0" err="1" smtClean="0">
                <a:solidFill>
                  <a:schemeClr val="bg1"/>
                </a:solidFill>
              </a:rPr>
              <a:t>OthelloBoard</a:t>
            </a:r>
            <a:r>
              <a:rPr lang="en-US" altLang="ja-JP" sz="2000" dirty="0" smtClean="0">
                <a:solidFill>
                  <a:schemeClr val="bg1"/>
                </a:solidFill>
              </a:rPr>
              <a:t>::WHITE);</a:t>
            </a:r>
            <a:endParaRPr lang="en-US" altLang="ja-JP" sz="2000" dirty="0">
              <a:solidFill>
                <a:schemeClr val="bg1"/>
              </a:solidFill>
            </a:endParaRPr>
          </a:p>
          <a:p>
            <a:pPr marL="0" indent="0">
              <a:buNone/>
            </a:pPr>
            <a:r>
              <a:rPr lang="en-US" altLang="ja-JP" sz="2000" dirty="0">
                <a:solidFill>
                  <a:schemeClr val="bg1"/>
                </a:solidFill>
              </a:rPr>
              <a:t>if($ret === false){</a:t>
            </a:r>
          </a:p>
          <a:p>
            <a:pPr marL="0" indent="0">
              <a:buNone/>
            </a:pPr>
            <a:r>
              <a:rPr lang="en-US" altLang="ja-JP" sz="2000" dirty="0">
                <a:solidFill>
                  <a:schemeClr val="bg1"/>
                </a:solidFill>
              </a:rPr>
              <a:t>	print "</a:t>
            </a:r>
            <a:r>
              <a:rPr lang="ja-JP" altLang="en-US" sz="2000" dirty="0">
                <a:solidFill>
                  <a:schemeClr val="bg1"/>
                </a:solidFill>
              </a:rPr>
              <a:t>そこにコマは置けません</a:t>
            </a:r>
            <a:r>
              <a:rPr lang="en-US" altLang="ja-JP" sz="2000" dirty="0">
                <a:solidFill>
                  <a:schemeClr val="bg1"/>
                </a:solidFill>
              </a:rPr>
              <a:t>";</a:t>
            </a:r>
          </a:p>
          <a:p>
            <a:pPr marL="0" indent="0">
              <a:buNone/>
            </a:pPr>
            <a:r>
              <a:rPr lang="en-US" altLang="ja-JP" sz="2000" dirty="0" smtClean="0">
                <a:solidFill>
                  <a:schemeClr val="bg1"/>
                </a:solidFill>
              </a:rPr>
              <a:t>}</a:t>
            </a:r>
          </a:p>
          <a:p>
            <a:pPr marL="0" indent="0">
              <a:buNone/>
            </a:pPr>
            <a:r>
              <a:rPr lang="en-US" altLang="ja-JP" sz="2000" dirty="0">
                <a:solidFill>
                  <a:schemeClr val="bg1"/>
                </a:solidFill>
              </a:rPr>
              <a:t>e</a:t>
            </a:r>
            <a:r>
              <a:rPr lang="en-US" altLang="ja-JP" sz="2000" dirty="0" smtClean="0">
                <a:solidFill>
                  <a:schemeClr val="bg1"/>
                </a:solidFill>
              </a:rPr>
              <a:t>lse{</a:t>
            </a:r>
            <a:endParaRPr lang="en-US" altLang="ja-JP" sz="2000" dirty="0">
              <a:solidFill>
                <a:schemeClr val="bg1"/>
              </a:solidFill>
            </a:endParaRPr>
          </a:p>
          <a:p>
            <a:pPr marL="0" indent="0">
              <a:buNone/>
            </a:pPr>
            <a:r>
              <a:rPr lang="en-US" altLang="ja-JP" sz="2000" dirty="0">
                <a:solidFill>
                  <a:schemeClr val="bg1"/>
                </a:solidFill>
              </a:rPr>
              <a:t>	</a:t>
            </a:r>
            <a:r>
              <a:rPr lang="en-US" altLang="ja-JP" sz="2000" dirty="0" smtClean="0">
                <a:solidFill>
                  <a:schemeClr val="bg1"/>
                </a:solidFill>
              </a:rPr>
              <a:t>//</a:t>
            </a:r>
            <a:r>
              <a:rPr lang="ja-JP" altLang="en-US" sz="2000" dirty="0">
                <a:solidFill>
                  <a:schemeClr val="bg1"/>
                </a:solidFill>
              </a:rPr>
              <a:t>盤面を表示</a:t>
            </a:r>
          </a:p>
          <a:p>
            <a:pPr marL="0" indent="0">
              <a:buNone/>
            </a:pPr>
            <a:r>
              <a:rPr lang="en-US" altLang="ja-JP" sz="2000" dirty="0">
                <a:solidFill>
                  <a:schemeClr val="bg1"/>
                </a:solidFill>
              </a:rPr>
              <a:t>	</a:t>
            </a:r>
            <a:r>
              <a:rPr lang="en-US" altLang="ja-JP" sz="2000" dirty="0" smtClean="0">
                <a:solidFill>
                  <a:schemeClr val="bg1"/>
                </a:solidFill>
              </a:rPr>
              <a:t>$board-&gt;</a:t>
            </a:r>
            <a:r>
              <a:rPr lang="en-US" altLang="ja-JP" sz="2000" dirty="0" err="1" smtClean="0">
                <a:solidFill>
                  <a:schemeClr val="bg1"/>
                </a:solidFill>
              </a:rPr>
              <a:t>printboard</a:t>
            </a:r>
            <a:r>
              <a:rPr lang="en-US" altLang="ja-JP" sz="2000" dirty="0">
                <a:solidFill>
                  <a:schemeClr val="bg1"/>
                </a:solidFill>
              </a:rPr>
              <a:t>();</a:t>
            </a:r>
          </a:p>
          <a:p>
            <a:pPr marL="0" indent="0">
              <a:buNone/>
            </a:pPr>
            <a:r>
              <a:rPr lang="en-US" altLang="ja-JP" sz="2000" dirty="0" smtClean="0">
                <a:solidFill>
                  <a:schemeClr val="bg1"/>
                </a:solidFill>
              </a:rPr>
              <a:t>}</a:t>
            </a:r>
          </a:p>
          <a:p>
            <a:pPr marL="0" indent="0">
              <a:buNone/>
            </a:pPr>
            <a:endParaRPr lang="en-US" altLang="ja-JP" sz="2000" dirty="0">
              <a:solidFill>
                <a:schemeClr val="bg1"/>
              </a:solidFill>
            </a:endParaRPr>
          </a:p>
          <a:p>
            <a:pPr marL="0" indent="0">
              <a:buNone/>
            </a:pPr>
            <a:r>
              <a:rPr lang="en-US" altLang="ja-JP" sz="2000" b="1" dirty="0">
                <a:solidFill>
                  <a:srgbClr val="FF0000"/>
                </a:solidFill>
              </a:rPr>
              <a:t>c</a:t>
            </a:r>
            <a:r>
              <a:rPr lang="en-US" altLang="ja-JP" sz="2000" b="1" dirty="0" smtClean="0">
                <a:solidFill>
                  <a:srgbClr val="FF0000"/>
                </a:solidFill>
              </a:rPr>
              <a:t>lass </a:t>
            </a:r>
            <a:r>
              <a:rPr lang="en-US" altLang="ja-JP" sz="2000" b="1" dirty="0" err="1" smtClean="0">
                <a:solidFill>
                  <a:srgbClr val="FF0000"/>
                </a:solidFill>
              </a:rPr>
              <a:t>OthelloBoard</a:t>
            </a:r>
            <a:r>
              <a:rPr lang="en-US" altLang="ja-JP" sz="2000" b="1" dirty="0" smtClean="0">
                <a:solidFill>
                  <a:srgbClr val="FF0000"/>
                </a:solidFill>
              </a:rPr>
              <a:t>{</a:t>
            </a:r>
          </a:p>
          <a:p>
            <a:pPr marL="0" indent="0">
              <a:buNone/>
            </a:pPr>
            <a:r>
              <a:rPr lang="en-US" altLang="ja-JP" sz="2000" b="1" dirty="0" smtClean="0">
                <a:solidFill>
                  <a:srgbClr val="FF0000"/>
                </a:solidFill>
              </a:rPr>
              <a:t>	//</a:t>
            </a:r>
            <a:r>
              <a:rPr lang="ja-JP" altLang="en-US" sz="2000" b="1" dirty="0" smtClean="0">
                <a:solidFill>
                  <a:srgbClr val="FF0000"/>
                </a:solidFill>
              </a:rPr>
              <a:t>ここを作成する</a:t>
            </a:r>
            <a:endParaRPr lang="en-US" altLang="ja-JP" sz="2000" b="1" dirty="0">
              <a:solidFill>
                <a:srgbClr val="FF0000"/>
              </a:solidFill>
            </a:endParaRPr>
          </a:p>
          <a:p>
            <a:pPr marL="0" indent="0">
              <a:buNone/>
            </a:pPr>
            <a:r>
              <a:rPr lang="en-US" altLang="ja-JP" sz="2000" b="1" dirty="0" smtClean="0">
                <a:solidFill>
                  <a:srgbClr val="FF0000"/>
                </a:solidFill>
              </a:rPr>
              <a:t>}</a:t>
            </a:r>
          </a:p>
        </p:txBody>
      </p:sp>
    </p:spTree>
    <p:extLst>
      <p:ext uri="{BB962C8B-B14F-4D97-AF65-F5344CB8AC3E}">
        <p14:creationId xmlns:p14="http://schemas.microsoft.com/office/powerpoint/2010/main" val="3726438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9600" dirty="0" smtClean="0"/>
              <a:t>前回休んだ人</a:t>
            </a:r>
            <a:r>
              <a:rPr kumimoji="1" lang="en-US" altLang="ja-JP" sz="9600" dirty="0" smtClean="0"/>
              <a:t/>
            </a:r>
            <a:br>
              <a:rPr kumimoji="1" lang="en-US" altLang="ja-JP" sz="9600" dirty="0" smtClean="0"/>
            </a:br>
            <a:r>
              <a:rPr lang="en-US" altLang="ja-JP" sz="6600" dirty="0"/>
              <a:t>(</a:t>
            </a:r>
            <a:r>
              <a:rPr lang="ja-JP" altLang="en-US" sz="6600" dirty="0"/>
              <a:t>ﾟ∀ﾟ</a:t>
            </a:r>
            <a:r>
              <a:rPr lang="en-US" altLang="ja-JP" sz="6600" dirty="0"/>
              <a:t>)</a:t>
            </a:r>
            <a:r>
              <a:rPr lang="ja-JP" altLang="en-US" sz="6600" dirty="0" smtClean="0"/>
              <a:t>ﾉｼ</a:t>
            </a:r>
            <a:endParaRPr kumimoji="1" lang="ja-JP" altLang="en-US" sz="9600" dirty="0"/>
          </a:p>
        </p:txBody>
      </p:sp>
    </p:spTree>
    <p:extLst>
      <p:ext uri="{BB962C8B-B14F-4D97-AF65-F5344CB8AC3E}">
        <p14:creationId xmlns:p14="http://schemas.microsoft.com/office/powerpoint/2010/main" val="36320304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書籍「</a:t>
            </a:r>
            <a:r>
              <a:rPr kumimoji="1" lang="en-US" altLang="ja-JP" dirty="0" smtClean="0"/>
              <a:t>UNIX</a:t>
            </a:r>
            <a:r>
              <a:rPr kumimoji="1" lang="ja-JP" altLang="en-US" dirty="0" smtClean="0"/>
              <a:t>という考え方」</a:t>
            </a:r>
            <a:endParaRPr kumimoji="1" lang="ja-JP" altLang="en-US" dirty="0"/>
          </a:p>
        </p:txBody>
      </p:sp>
      <p:sp>
        <p:nvSpPr>
          <p:cNvPr id="4" name="コンテンツ プレースホルダー 4"/>
          <p:cNvSpPr txBox="1">
            <a:spLocks/>
          </p:cNvSpPr>
          <p:nvPr/>
        </p:nvSpPr>
        <p:spPr>
          <a:xfrm>
            <a:off x="475903" y="1403484"/>
            <a:ext cx="8229600"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endParaRPr lang="ja-JP" altLang="en-US" dirty="0"/>
          </a:p>
        </p:txBody>
      </p:sp>
      <p:pic>
        <p:nvPicPr>
          <p:cNvPr id="1026" name="Picture 2" descr="C:\Users\katsube\Desktop\UNIXという考え方―その設計思想と哲学   Mike Gancarz  芳尾 桂  本   通販   Amaz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514" y="1268760"/>
            <a:ext cx="6367329"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744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880" t="19272" r="16234" b="31663"/>
          <a:stretch/>
        </p:blipFill>
        <p:spPr bwMode="auto">
          <a:xfrm>
            <a:off x="1303759" y="217959"/>
            <a:ext cx="6192688" cy="637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1475656" y="5373215"/>
            <a:ext cx="5904656" cy="1152129"/>
          </a:xfrm>
          <a:prstGeom prst="rect">
            <a:avLst/>
          </a:prstGeom>
          <a:noFill/>
          <a:ln w="1079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510333" y="2827617"/>
            <a:ext cx="5904656" cy="2401583"/>
          </a:xfrm>
          <a:prstGeom prst="rect">
            <a:avLst/>
          </a:prstGeom>
          <a:no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36539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8800" dirty="0" smtClean="0"/>
              <a:t>ガチャを作る</a:t>
            </a:r>
            <a:endParaRPr kumimoji="1" lang="ja-JP" altLang="en-US" sz="8800" dirty="0"/>
          </a:p>
        </p:txBody>
      </p:sp>
      <p:pic>
        <p:nvPicPr>
          <p:cNvPr id="3" name="Picture 2" descr="出力例: Imagick で作った PHP ロ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642817"/>
            <a:ext cx="288032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157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演習</a:t>
            </a:r>
            <a:r>
              <a:rPr lang="en-US" altLang="ja-JP" dirty="0" smtClean="0"/>
              <a:t>1.</a:t>
            </a:r>
            <a:r>
              <a:rPr lang="ja-JP" altLang="en-US" dirty="0" smtClean="0"/>
              <a:t> </a:t>
            </a:r>
            <a:r>
              <a:rPr lang="ja-JP" altLang="en-US" dirty="0"/>
              <a:t>ガチャ</a:t>
            </a:r>
            <a:endParaRPr kumimoji="1" lang="ja-JP" altLang="en-US" dirty="0"/>
          </a:p>
        </p:txBody>
      </p:sp>
      <p:sp>
        <p:nvSpPr>
          <p:cNvPr id="9" name="コンテンツ プレースホルダー 8"/>
          <p:cNvSpPr>
            <a:spLocks noGrp="1"/>
          </p:cNvSpPr>
          <p:nvPr>
            <p:ph idx="1"/>
          </p:nvPr>
        </p:nvSpPr>
        <p:spPr>
          <a:xfrm>
            <a:off x="457200" y="1196752"/>
            <a:ext cx="8229600" cy="2304256"/>
          </a:xfrm>
        </p:spPr>
        <p:txBody>
          <a:bodyPr>
            <a:normAutofit/>
          </a:bodyPr>
          <a:lstStyle/>
          <a:p>
            <a:r>
              <a:rPr kumimoji="1" lang="ja-JP" altLang="en-US" dirty="0" smtClean="0"/>
              <a:t>コマンドライン</a:t>
            </a:r>
            <a:r>
              <a:rPr lang="ja-JP" altLang="en-US" dirty="0" smtClean="0"/>
              <a:t>上で動作する「ガチャ」を作成してください。</a:t>
            </a:r>
            <a:endParaRPr lang="en-US" altLang="ja-JP" dirty="0" smtClean="0"/>
          </a:p>
          <a:p>
            <a:r>
              <a:rPr kumimoji="1" lang="ja-JP" altLang="en-US" dirty="0"/>
              <a:t>仕様</a:t>
            </a:r>
            <a:r>
              <a:rPr kumimoji="1" lang="ja-JP" altLang="en-US" dirty="0" smtClean="0"/>
              <a:t>は</a:t>
            </a:r>
            <a:r>
              <a:rPr kumimoji="1" lang="en-US" altLang="ja-JP" dirty="0" err="1" smtClean="0"/>
              <a:t>Github</a:t>
            </a:r>
            <a:r>
              <a:rPr kumimoji="1" lang="ja-JP" altLang="en-US" dirty="0" smtClean="0"/>
              <a:t>を参照</a:t>
            </a:r>
            <a:endParaRPr kumimoji="1" lang="en-US" altLang="ja-JP" dirty="0" smtClean="0"/>
          </a:p>
          <a:p>
            <a:r>
              <a:rPr kumimoji="1" lang="ja-JP" altLang="en-US" dirty="0" smtClean="0"/>
              <a:t>基本的に</a:t>
            </a:r>
            <a:r>
              <a:rPr kumimoji="1" lang="en-US" altLang="ja-JP" dirty="0" smtClean="0"/>
              <a:t>OOP</a:t>
            </a:r>
            <a:r>
              <a:rPr kumimoji="1" lang="ja-JP" altLang="en-US" dirty="0" smtClean="0"/>
              <a:t>（</a:t>
            </a:r>
            <a:r>
              <a:rPr kumimoji="1" lang="en-US" altLang="ja-JP" dirty="0" err="1" smtClean="0"/>
              <a:t>Gacha</a:t>
            </a:r>
            <a:r>
              <a:rPr kumimoji="1" lang="ja-JP" altLang="en-US" dirty="0" smtClean="0"/>
              <a:t>クラスを作成）</a:t>
            </a:r>
            <a:endParaRPr kumimoji="1" lang="ja-JP" altLang="en-US" dirty="0"/>
          </a:p>
        </p:txBody>
      </p:sp>
      <p:sp>
        <p:nvSpPr>
          <p:cNvPr id="10" name="コンテンツ プレースホルダー 2"/>
          <p:cNvSpPr txBox="1">
            <a:spLocks/>
          </p:cNvSpPr>
          <p:nvPr/>
        </p:nvSpPr>
        <p:spPr>
          <a:xfrm>
            <a:off x="909936" y="4113076"/>
            <a:ext cx="7334472" cy="2628292"/>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3600" dirty="0" smtClean="0">
                <a:solidFill>
                  <a:schemeClr val="bg1"/>
                </a:solidFill>
              </a:rPr>
              <a:t>$ </a:t>
            </a:r>
            <a:r>
              <a:rPr lang="en-US" altLang="ja-JP" sz="3600" dirty="0" err="1" smtClean="0">
                <a:solidFill>
                  <a:schemeClr val="bg1"/>
                </a:solidFill>
              </a:rPr>
              <a:t>php</a:t>
            </a:r>
            <a:r>
              <a:rPr lang="en-US" altLang="ja-JP" sz="3600" dirty="0" smtClean="0">
                <a:solidFill>
                  <a:schemeClr val="bg1"/>
                </a:solidFill>
              </a:rPr>
              <a:t> </a:t>
            </a:r>
            <a:r>
              <a:rPr lang="en-US" altLang="ja-JP" sz="3600" dirty="0" err="1" smtClean="0">
                <a:solidFill>
                  <a:schemeClr val="bg1"/>
                </a:solidFill>
              </a:rPr>
              <a:t>gacha.php</a:t>
            </a:r>
            <a:r>
              <a:rPr lang="en-US" altLang="ja-JP" sz="3600" dirty="0" smtClean="0">
                <a:solidFill>
                  <a:schemeClr val="bg1"/>
                </a:solidFill>
              </a:rPr>
              <a:t> 3</a:t>
            </a:r>
          </a:p>
          <a:p>
            <a:pPr marL="0" indent="0">
              <a:buNone/>
            </a:pPr>
            <a:r>
              <a:rPr lang="en-US" altLang="ja-JP" sz="3600" dirty="0" smtClean="0">
                <a:solidFill>
                  <a:schemeClr val="bg1"/>
                </a:solidFill>
              </a:rPr>
              <a:t>1</a:t>
            </a:r>
            <a:r>
              <a:rPr lang="ja-JP" altLang="en-US" sz="3600" dirty="0" smtClean="0">
                <a:solidFill>
                  <a:schemeClr val="bg1"/>
                </a:solidFill>
              </a:rPr>
              <a:t>回目</a:t>
            </a:r>
            <a:r>
              <a:rPr lang="en-US" altLang="ja-JP" sz="3600" dirty="0" smtClean="0">
                <a:solidFill>
                  <a:schemeClr val="bg1"/>
                </a:solidFill>
              </a:rPr>
              <a:t> SR </a:t>
            </a:r>
            <a:r>
              <a:rPr lang="ja-JP" altLang="en-US" sz="3600" dirty="0" smtClean="0">
                <a:solidFill>
                  <a:schemeClr val="bg1"/>
                </a:solidFill>
              </a:rPr>
              <a:t>キャラ名</a:t>
            </a:r>
            <a:endParaRPr lang="en-US" altLang="ja-JP" sz="3600" dirty="0" smtClean="0">
              <a:solidFill>
                <a:schemeClr val="bg1"/>
              </a:solidFill>
            </a:endParaRPr>
          </a:p>
          <a:p>
            <a:pPr marL="0" indent="0">
              <a:buNone/>
            </a:pPr>
            <a:r>
              <a:rPr lang="en-US" altLang="ja-JP" sz="3600" dirty="0" smtClean="0">
                <a:solidFill>
                  <a:schemeClr val="bg1"/>
                </a:solidFill>
              </a:rPr>
              <a:t>2</a:t>
            </a:r>
            <a:r>
              <a:rPr lang="ja-JP" altLang="en-US" sz="3600" dirty="0" smtClean="0">
                <a:solidFill>
                  <a:schemeClr val="bg1"/>
                </a:solidFill>
              </a:rPr>
              <a:t>回目 </a:t>
            </a:r>
            <a:r>
              <a:rPr lang="en-US" altLang="ja-JP" sz="3600" dirty="0" smtClean="0">
                <a:solidFill>
                  <a:schemeClr val="bg1"/>
                </a:solidFill>
              </a:rPr>
              <a:t>N </a:t>
            </a:r>
            <a:r>
              <a:rPr lang="ja-JP" altLang="en-US" sz="3600" dirty="0" smtClean="0">
                <a:solidFill>
                  <a:schemeClr val="bg1"/>
                </a:solidFill>
              </a:rPr>
              <a:t>キャラ名</a:t>
            </a:r>
            <a:endParaRPr lang="en-US" altLang="ja-JP" sz="3600" dirty="0" smtClean="0">
              <a:solidFill>
                <a:schemeClr val="bg1"/>
              </a:solidFill>
            </a:endParaRPr>
          </a:p>
          <a:p>
            <a:pPr marL="0" indent="0">
              <a:buNone/>
            </a:pPr>
            <a:r>
              <a:rPr lang="en-US" altLang="ja-JP" sz="3600" dirty="0">
                <a:solidFill>
                  <a:schemeClr val="bg1"/>
                </a:solidFill>
              </a:rPr>
              <a:t>3</a:t>
            </a:r>
            <a:r>
              <a:rPr lang="ja-JP" altLang="en-US" sz="3600" dirty="0" smtClean="0">
                <a:solidFill>
                  <a:schemeClr val="bg1"/>
                </a:solidFill>
              </a:rPr>
              <a:t>回目 </a:t>
            </a:r>
            <a:r>
              <a:rPr lang="en-US" altLang="ja-JP" sz="3600" dirty="0" smtClean="0">
                <a:solidFill>
                  <a:schemeClr val="bg1"/>
                </a:solidFill>
              </a:rPr>
              <a:t>R </a:t>
            </a:r>
            <a:r>
              <a:rPr lang="ja-JP" altLang="en-US" sz="3600" dirty="0" smtClean="0">
                <a:solidFill>
                  <a:schemeClr val="bg1"/>
                </a:solidFill>
              </a:rPr>
              <a:t>キャラ名</a:t>
            </a:r>
            <a:endParaRPr lang="en-US" altLang="ja-JP" sz="3600" dirty="0" smtClean="0">
              <a:solidFill>
                <a:schemeClr val="bg1"/>
              </a:solidFill>
            </a:endParaRPr>
          </a:p>
        </p:txBody>
      </p:sp>
      <p:sp>
        <p:nvSpPr>
          <p:cNvPr id="11" name="コンテンツ プレースホルダー 2"/>
          <p:cNvSpPr txBox="1">
            <a:spLocks/>
          </p:cNvSpPr>
          <p:nvPr/>
        </p:nvSpPr>
        <p:spPr>
          <a:xfrm>
            <a:off x="534380" y="3681028"/>
            <a:ext cx="2098576" cy="57606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800" dirty="0" smtClean="0"/>
              <a:t>実行結果</a:t>
            </a:r>
            <a:endParaRPr lang="en-US" altLang="ja-JP" sz="2800" dirty="0" smtClean="0"/>
          </a:p>
        </p:txBody>
      </p:sp>
    </p:spTree>
    <p:extLst>
      <p:ext uri="{BB962C8B-B14F-4D97-AF65-F5344CB8AC3E}">
        <p14:creationId xmlns:p14="http://schemas.microsoft.com/office/powerpoint/2010/main" val="12924168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乱数</a:t>
            </a:r>
            <a:endParaRPr kumimoji="1" lang="ja-JP" altLang="en-US" dirty="0"/>
          </a:p>
        </p:txBody>
      </p:sp>
      <p:pic>
        <p:nvPicPr>
          <p:cNvPr id="1026" name="Picture 2" descr="C:\Users\katsube\Desktop\PHP  mt_rand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173416" cy="516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58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演習</a:t>
            </a:r>
            <a:r>
              <a:rPr lang="en-US" altLang="ja-JP" dirty="0"/>
              <a:t>2</a:t>
            </a:r>
            <a:r>
              <a:rPr lang="en-US" altLang="ja-JP" dirty="0" smtClean="0"/>
              <a:t>.</a:t>
            </a:r>
            <a:r>
              <a:rPr lang="ja-JP" altLang="en-US" dirty="0" smtClean="0"/>
              <a:t> ガチャ</a:t>
            </a:r>
            <a:r>
              <a:rPr lang="en-US" altLang="ja-JP" dirty="0" smtClean="0"/>
              <a:t>(</a:t>
            </a:r>
            <a:r>
              <a:rPr lang="ja-JP" altLang="en-US" dirty="0" smtClean="0"/>
              <a:t>外部ファイル</a:t>
            </a:r>
            <a:r>
              <a:rPr lang="en-US" altLang="ja-JP" dirty="0" smtClean="0"/>
              <a:t>)</a:t>
            </a:r>
            <a:endParaRPr kumimoji="1" lang="ja-JP" altLang="en-US" dirty="0"/>
          </a:p>
        </p:txBody>
      </p:sp>
      <p:sp>
        <p:nvSpPr>
          <p:cNvPr id="9" name="コンテンツ プレースホルダー 8"/>
          <p:cNvSpPr>
            <a:spLocks noGrp="1"/>
          </p:cNvSpPr>
          <p:nvPr>
            <p:ph idx="1"/>
          </p:nvPr>
        </p:nvSpPr>
        <p:spPr>
          <a:xfrm>
            <a:off x="457200" y="1600201"/>
            <a:ext cx="8229600" cy="1108719"/>
          </a:xfrm>
        </p:spPr>
        <p:txBody>
          <a:bodyPr>
            <a:normAutofit/>
          </a:bodyPr>
          <a:lstStyle/>
          <a:p>
            <a:r>
              <a:rPr lang="ja-JP" altLang="en-US" dirty="0" smtClean="0"/>
              <a:t>演習</a:t>
            </a:r>
            <a:r>
              <a:rPr lang="en-US" altLang="ja-JP" dirty="0" smtClean="0"/>
              <a:t>1</a:t>
            </a:r>
            <a:r>
              <a:rPr lang="ja-JP" altLang="en-US" dirty="0" smtClean="0"/>
              <a:t>で作成したガチャのデータを別のファイルに分けてください。</a:t>
            </a:r>
            <a:endParaRPr kumimoji="1" lang="ja-JP" altLang="en-US" dirty="0"/>
          </a:p>
        </p:txBody>
      </p:sp>
      <p:sp>
        <p:nvSpPr>
          <p:cNvPr id="10" name="コンテンツ プレースホルダー 2"/>
          <p:cNvSpPr txBox="1">
            <a:spLocks/>
          </p:cNvSpPr>
          <p:nvPr/>
        </p:nvSpPr>
        <p:spPr>
          <a:xfrm>
            <a:off x="5076056" y="3717032"/>
            <a:ext cx="3960440" cy="2628292"/>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2800" dirty="0" smtClean="0">
                <a:solidFill>
                  <a:schemeClr val="bg1"/>
                </a:solidFill>
              </a:rPr>
              <a:t>$</a:t>
            </a:r>
            <a:r>
              <a:rPr lang="ja-JP" altLang="en-US" sz="2800" dirty="0">
                <a:solidFill>
                  <a:schemeClr val="bg1"/>
                </a:solidFill>
              </a:rPr>
              <a:t> </a:t>
            </a:r>
            <a:r>
              <a:rPr lang="en-US" altLang="ja-JP" sz="2800" dirty="0" err="1" smtClean="0">
                <a:solidFill>
                  <a:schemeClr val="bg1"/>
                </a:solidFill>
              </a:rPr>
              <a:t>php</a:t>
            </a:r>
            <a:r>
              <a:rPr lang="en-US" altLang="ja-JP" sz="2800" dirty="0" smtClean="0">
                <a:solidFill>
                  <a:schemeClr val="bg1"/>
                </a:solidFill>
              </a:rPr>
              <a:t> </a:t>
            </a:r>
            <a:r>
              <a:rPr lang="en-US" altLang="ja-JP" sz="2800" dirty="0" err="1" smtClean="0">
                <a:solidFill>
                  <a:schemeClr val="bg1"/>
                </a:solidFill>
              </a:rPr>
              <a:t>gacha.php</a:t>
            </a:r>
            <a:r>
              <a:rPr lang="en-US" altLang="ja-JP" sz="2800" dirty="0" smtClean="0">
                <a:solidFill>
                  <a:schemeClr val="bg1"/>
                </a:solidFill>
              </a:rPr>
              <a:t> 3</a:t>
            </a:r>
          </a:p>
          <a:p>
            <a:pPr marL="0" indent="0">
              <a:buNone/>
            </a:pPr>
            <a:r>
              <a:rPr lang="en-US" altLang="ja-JP" sz="2800" dirty="0" smtClean="0">
                <a:solidFill>
                  <a:schemeClr val="bg1"/>
                </a:solidFill>
              </a:rPr>
              <a:t>1</a:t>
            </a:r>
            <a:r>
              <a:rPr lang="ja-JP" altLang="en-US" sz="2800" dirty="0" smtClean="0">
                <a:solidFill>
                  <a:schemeClr val="bg1"/>
                </a:solidFill>
              </a:rPr>
              <a:t>回目 </a:t>
            </a:r>
            <a:r>
              <a:rPr lang="en-US" altLang="ja-JP" sz="2800" dirty="0" smtClean="0">
                <a:solidFill>
                  <a:schemeClr val="bg1"/>
                </a:solidFill>
              </a:rPr>
              <a:t>SR </a:t>
            </a:r>
            <a:r>
              <a:rPr lang="ja-JP" altLang="en-US" sz="2800" dirty="0" smtClean="0">
                <a:solidFill>
                  <a:schemeClr val="bg1"/>
                </a:solidFill>
              </a:rPr>
              <a:t>キャラ名</a:t>
            </a:r>
            <a:endParaRPr lang="en-US" altLang="ja-JP" sz="2800" dirty="0" smtClean="0">
              <a:solidFill>
                <a:schemeClr val="bg1"/>
              </a:solidFill>
            </a:endParaRPr>
          </a:p>
          <a:p>
            <a:pPr marL="0" indent="0">
              <a:buNone/>
            </a:pPr>
            <a:r>
              <a:rPr lang="en-US" altLang="ja-JP" sz="2800" dirty="0" smtClean="0">
                <a:solidFill>
                  <a:schemeClr val="bg1"/>
                </a:solidFill>
              </a:rPr>
              <a:t>2</a:t>
            </a:r>
            <a:r>
              <a:rPr lang="ja-JP" altLang="en-US" sz="2800" dirty="0" smtClean="0">
                <a:solidFill>
                  <a:schemeClr val="bg1"/>
                </a:solidFill>
              </a:rPr>
              <a:t>回目 </a:t>
            </a:r>
            <a:r>
              <a:rPr lang="en-US" altLang="ja-JP" sz="2800" dirty="0" smtClean="0">
                <a:solidFill>
                  <a:schemeClr val="bg1"/>
                </a:solidFill>
              </a:rPr>
              <a:t>N </a:t>
            </a:r>
            <a:r>
              <a:rPr lang="ja-JP" altLang="en-US" sz="2800" dirty="0" smtClean="0">
                <a:solidFill>
                  <a:schemeClr val="bg1"/>
                </a:solidFill>
              </a:rPr>
              <a:t>キャラ名</a:t>
            </a:r>
            <a:endParaRPr lang="en-US" altLang="ja-JP" sz="2800" dirty="0" smtClean="0">
              <a:solidFill>
                <a:schemeClr val="bg1"/>
              </a:solidFill>
            </a:endParaRPr>
          </a:p>
          <a:p>
            <a:pPr marL="0" indent="0">
              <a:buNone/>
            </a:pPr>
            <a:r>
              <a:rPr lang="en-US" altLang="ja-JP" sz="2800" dirty="0" smtClean="0">
                <a:solidFill>
                  <a:schemeClr val="bg1"/>
                </a:solidFill>
              </a:rPr>
              <a:t>3</a:t>
            </a:r>
            <a:r>
              <a:rPr lang="ja-JP" altLang="en-US" sz="2800" dirty="0" smtClean="0">
                <a:solidFill>
                  <a:schemeClr val="bg1"/>
                </a:solidFill>
              </a:rPr>
              <a:t>回目 </a:t>
            </a:r>
            <a:r>
              <a:rPr lang="en-US" altLang="ja-JP" sz="2800" dirty="0" smtClean="0">
                <a:solidFill>
                  <a:schemeClr val="bg1"/>
                </a:solidFill>
              </a:rPr>
              <a:t>R </a:t>
            </a:r>
            <a:r>
              <a:rPr lang="ja-JP" altLang="en-US" sz="2800" dirty="0" smtClean="0">
                <a:solidFill>
                  <a:schemeClr val="bg1"/>
                </a:solidFill>
              </a:rPr>
              <a:t>キャラ名</a:t>
            </a:r>
            <a:endParaRPr lang="en-US" altLang="ja-JP" sz="2800" dirty="0" smtClean="0">
              <a:solidFill>
                <a:schemeClr val="bg1"/>
              </a:solidFill>
            </a:endParaRPr>
          </a:p>
        </p:txBody>
      </p:sp>
      <p:sp>
        <p:nvSpPr>
          <p:cNvPr id="11" name="コンテンツ プレースホルダー 2"/>
          <p:cNvSpPr txBox="1">
            <a:spLocks/>
          </p:cNvSpPr>
          <p:nvPr/>
        </p:nvSpPr>
        <p:spPr>
          <a:xfrm>
            <a:off x="-180528" y="3212976"/>
            <a:ext cx="2098576" cy="57606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800" dirty="0" smtClean="0"/>
              <a:t>require</a:t>
            </a:r>
          </a:p>
        </p:txBody>
      </p:sp>
      <p:sp>
        <p:nvSpPr>
          <p:cNvPr id="6" name="コンテンツ プレースホルダー 2"/>
          <p:cNvSpPr txBox="1">
            <a:spLocks/>
          </p:cNvSpPr>
          <p:nvPr/>
        </p:nvSpPr>
        <p:spPr>
          <a:xfrm>
            <a:off x="251520" y="3720634"/>
            <a:ext cx="4104456" cy="2628292"/>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2800" dirty="0" smtClean="0">
                <a:solidFill>
                  <a:schemeClr val="bg1"/>
                </a:solidFill>
              </a:rPr>
              <a:t>&lt;?</a:t>
            </a:r>
            <a:r>
              <a:rPr lang="en-US" altLang="ja-JP" sz="2800" dirty="0" err="1" smtClean="0">
                <a:solidFill>
                  <a:schemeClr val="bg1"/>
                </a:solidFill>
              </a:rPr>
              <a:t>php</a:t>
            </a:r>
            <a:endParaRPr lang="en-US" altLang="ja-JP" sz="2800" dirty="0" smtClean="0">
              <a:solidFill>
                <a:schemeClr val="bg1"/>
              </a:solidFill>
            </a:endParaRPr>
          </a:p>
          <a:p>
            <a:pPr marL="0" indent="0">
              <a:buNone/>
            </a:pPr>
            <a:r>
              <a:rPr lang="en-US" altLang="ja-JP" sz="2800" dirty="0">
                <a:solidFill>
                  <a:srgbClr val="FF0000"/>
                </a:solidFill>
              </a:rPr>
              <a:t>r</a:t>
            </a:r>
            <a:r>
              <a:rPr lang="en-US" altLang="ja-JP" sz="2800" dirty="0" smtClean="0">
                <a:solidFill>
                  <a:srgbClr val="FF0000"/>
                </a:solidFill>
              </a:rPr>
              <a:t>equire</a:t>
            </a:r>
            <a:r>
              <a:rPr lang="en-US" altLang="ja-JP" sz="2800" dirty="0" smtClean="0">
                <a:solidFill>
                  <a:schemeClr val="bg1"/>
                </a:solidFill>
              </a:rPr>
              <a:t>(‘</a:t>
            </a:r>
            <a:r>
              <a:rPr lang="en-US" altLang="ja-JP" sz="2800" dirty="0" err="1" smtClean="0">
                <a:solidFill>
                  <a:schemeClr val="bg1"/>
                </a:solidFill>
              </a:rPr>
              <a:t>gacha.php</a:t>
            </a:r>
            <a:r>
              <a:rPr lang="en-US" altLang="ja-JP" sz="2800" dirty="0" smtClean="0">
                <a:solidFill>
                  <a:schemeClr val="bg1"/>
                </a:solidFill>
              </a:rPr>
              <a:t>’);</a:t>
            </a:r>
          </a:p>
        </p:txBody>
      </p:sp>
      <p:sp>
        <p:nvSpPr>
          <p:cNvPr id="7" name="コンテンツ プレースホルダー 2"/>
          <p:cNvSpPr txBox="1">
            <a:spLocks/>
          </p:cNvSpPr>
          <p:nvPr/>
        </p:nvSpPr>
        <p:spPr>
          <a:xfrm>
            <a:off x="4788024" y="3284984"/>
            <a:ext cx="2098576" cy="57606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800" dirty="0" smtClean="0"/>
              <a:t>実行結果</a:t>
            </a:r>
            <a:endParaRPr lang="en-US" altLang="ja-JP" sz="2800" dirty="0" smtClean="0"/>
          </a:p>
        </p:txBody>
      </p:sp>
      <p:sp>
        <p:nvSpPr>
          <p:cNvPr id="8" name="下矢印 7"/>
          <p:cNvSpPr/>
          <p:nvPr/>
        </p:nvSpPr>
        <p:spPr>
          <a:xfrm rot="16200000">
            <a:off x="4331284" y="4623822"/>
            <a:ext cx="864096" cy="814711"/>
          </a:xfrm>
          <a:prstGeom prst="downArrow">
            <a:avLst>
              <a:gd name="adj1" fmla="val 50000"/>
              <a:gd name="adj2" fmla="val 561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58132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外部の</a:t>
            </a:r>
            <a:r>
              <a:rPr kumimoji="1" lang="en-US" altLang="ja-JP" dirty="0" smtClean="0"/>
              <a:t>PHP</a:t>
            </a:r>
            <a:r>
              <a:rPr kumimoji="1" lang="ja-JP" altLang="en-US" dirty="0" smtClean="0"/>
              <a:t>ファイルを読み込む</a:t>
            </a:r>
            <a:endParaRPr kumimoji="1" lang="ja-JP" altLang="en-US" dirty="0"/>
          </a:p>
        </p:txBody>
      </p:sp>
      <p:pic>
        <p:nvPicPr>
          <p:cNvPr id="2050" name="Picture 2" descr="C:\Users\katsube\Desktop\PHP  require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85" y="1332448"/>
            <a:ext cx="8424936" cy="53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63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演習</a:t>
            </a:r>
            <a:r>
              <a:rPr lang="en-US" altLang="ja-JP" dirty="0" smtClean="0"/>
              <a:t>3.</a:t>
            </a:r>
            <a:r>
              <a:rPr lang="ja-JP" altLang="en-US" dirty="0" smtClean="0"/>
              <a:t> ガチャ</a:t>
            </a:r>
            <a:r>
              <a:rPr lang="en-US" altLang="ja-JP" dirty="0" smtClean="0"/>
              <a:t>(CSV)</a:t>
            </a:r>
            <a:endParaRPr kumimoji="1" lang="ja-JP" altLang="en-US" dirty="0"/>
          </a:p>
        </p:txBody>
      </p:sp>
      <p:sp>
        <p:nvSpPr>
          <p:cNvPr id="9" name="コンテンツ プレースホルダー 8"/>
          <p:cNvSpPr>
            <a:spLocks noGrp="1"/>
          </p:cNvSpPr>
          <p:nvPr>
            <p:ph idx="1"/>
          </p:nvPr>
        </p:nvSpPr>
        <p:spPr>
          <a:xfrm>
            <a:off x="457200" y="1268760"/>
            <a:ext cx="8229600" cy="1584175"/>
          </a:xfrm>
        </p:spPr>
        <p:txBody>
          <a:bodyPr>
            <a:normAutofit lnSpcReduction="10000"/>
          </a:bodyPr>
          <a:lstStyle/>
          <a:p>
            <a:r>
              <a:rPr lang="ja-JP" altLang="en-US" dirty="0" smtClean="0"/>
              <a:t>演習</a:t>
            </a:r>
            <a:r>
              <a:rPr lang="en-US" altLang="ja-JP" dirty="0" smtClean="0"/>
              <a:t>1</a:t>
            </a:r>
            <a:r>
              <a:rPr lang="ja-JP" altLang="en-US" dirty="0" smtClean="0"/>
              <a:t>で作成したガチャのデータを</a:t>
            </a:r>
            <a:r>
              <a:rPr lang="en-US" altLang="ja-JP" dirty="0" smtClean="0"/>
              <a:t>CSV</a:t>
            </a:r>
            <a:r>
              <a:rPr lang="ja-JP" altLang="en-US" dirty="0" smtClean="0"/>
              <a:t>から読み込むようにしてください。</a:t>
            </a:r>
            <a:endParaRPr lang="en-US" altLang="ja-JP" dirty="0" smtClean="0"/>
          </a:p>
          <a:p>
            <a:r>
              <a:rPr kumimoji="1" lang="en-US" altLang="ja-JP" dirty="0" smtClean="0"/>
              <a:t>CSV</a:t>
            </a:r>
            <a:r>
              <a:rPr kumimoji="1" lang="ja-JP" altLang="en-US" dirty="0" smtClean="0"/>
              <a:t>は</a:t>
            </a:r>
            <a:r>
              <a:rPr kumimoji="1" lang="en-US" altLang="ja-JP" dirty="0" smtClean="0"/>
              <a:t>GitHub</a:t>
            </a:r>
            <a:r>
              <a:rPr kumimoji="1" lang="ja-JP" altLang="en-US" dirty="0" smtClean="0"/>
              <a:t>から取得</a:t>
            </a:r>
            <a:endParaRPr kumimoji="1" lang="ja-JP" altLang="en-US" dirty="0"/>
          </a:p>
        </p:txBody>
      </p:sp>
      <p:sp>
        <p:nvSpPr>
          <p:cNvPr id="11" name="コンテンツ プレースホルダー 2"/>
          <p:cNvSpPr txBox="1">
            <a:spLocks/>
          </p:cNvSpPr>
          <p:nvPr/>
        </p:nvSpPr>
        <p:spPr>
          <a:xfrm>
            <a:off x="97160" y="3029354"/>
            <a:ext cx="4114800" cy="57606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800" dirty="0" err="1"/>
              <a:t>f</a:t>
            </a:r>
            <a:r>
              <a:rPr lang="en-US" altLang="ja-JP" sz="2800" dirty="0" err="1" smtClean="0"/>
              <a:t>open</a:t>
            </a:r>
            <a:r>
              <a:rPr lang="en-US" altLang="ja-JP" sz="2800" dirty="0" smtClean="0"/>
              <a:t>, </a:t>
            </a:r>
            <a:r>
              <a:rPr lang="en-US" altLang="ja-JP" sz="2800" dirty="0" err="1" smtClean="0"/>
              <a:t>fgets</a:t>
            </a:r>
            <a:r>
              <a:rPr lang="en-US" altLang="ja-JP" sz="2800" dirty="0" smtClean="0"/>
              <a:t>, </a:t>
            </a:r>
            <a:r>
              <a:rPr lang="en-US" altLang="ja-JP" sz="2800" dirty="0" err="1" smtClean="0"/>
              <a:t>fclose</a:t>
            </a:r>
            <a:endParaRPr lang="en-US" altLang="ja-JP" sz="2800" dirty="0" smtClean="0"/>
          </a:p>
        </p:txBody>
      </p:sp>
      <p:sp>
        <p:nvSpPr>
          <p:cNvPr id="6" name="コンテンツ プレースホルダー 2"/>
          <p:cNvSpPr txBox="1">
            <a:spLocks/>
          </p:cNvSpPr>
          <p:nvPr/>
        </p:nvSpPr>
        <p:spPr>
          <a:xfrm>
            <a:off x="467544" y="3537012"/>
            <a:ext cx="8352928" cy="2988332"/>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2800" dirty="0" smtClean="0">
                <a:solidFill>
                  <a:schemeClr val="bg1"/>
                </a:solidFill>
              </a:rPr>
              <a:t>&lt;?</a:t>
            </a:r>
            <a:r>
              <a:rPr lang="en-US" altLang="ja-JP" sz="2800" dirty="0" err="1" smtClean="0">
                <a:solidFill>
                  <a:schemeClr val="bg1"/>
                </a:solidFill>
              </a:rPr>
              <a:t>php</a:t>
            </a:r>
            <a:endParaRPr lang="en-US" altLang="ja-JP" sz="2800" dirty="0" smtClean="0">
              <a:solidFill>
                <a:schemeClr val="bg1"/>
              </a:solidFill>
            </a:endParaRPr>
          </a:p>
          <a:p>
            <a:pPr marL="0" indent="0">
              <a:buNone/>
            </a:pPr>
            <a:r>
              <a:rPr lang="en-US" altLang="ja-JP" sz="2800" dirty="0" smtClean="0">
                <a:solidFill>
                  <a:schemeClr val="bg1"/>
                </a:solidFill>
              </a:rPr>
              <a:t>$</a:t>
            </a:r>
            <a:r>
              <a:rPr lang="en-US" altLang="ja-JP" sz="2800" dirty="0" err="1" smtClean="0">
                <a:solidFill>
                  <a:schemeClr val="bg1"/>
                </a:solidFill>
              </a:rPr>
              <a:t>fp</a:t>
            </a:r>
            <a:r>
              <a:rPr lang="en-US" altLang="ja-JP" sz="2800" dirty="0">
                <a:solidFill>
                  <a:schemeClr val="bg1"/>
                </a:solidFill>
              </a:rPr>
              <a:t> = </a:t>
            </a:r>
            <a:r>
              <a:rPr lang="en-US" altLang="ja-JP" sz="2800" dirty="0" err="1" smtClean="0">
                <a:solidFill>
                  <a:srgbClr val="FF0000"/>
                </a:solidFill>
              </a:rPr>
              <a:t>fopen</a:t>
            </a:r>
            <a:r>
              <a:rPr lang="en-US" altLang="ja-JP" sz="2800" dirty="0" smtClean="0">
                <a:solidFill>
                  <a:schemeClr val="bg1"/>
                </a:solidFill>
              </a:rPr>
              <a:t>(‘data.csv’,</a:t>
            </a:r>
            <a:r>
              <a:rPr lang="en-US" altLang="ja-JP" sz="2800" dirty="0">
                <a:solidFill>
                  <a:schemeClr val="bg1"/>
                </a:solidFill>
              </a:rPr>
              <a:t> </a:t>
            </a:r>
            <a:r>
              <a:rPr lang="en-US" altLang="ja-JP" sz="2800" dirty="0" smtClean="0">
                <a:solidFill>
                  <a:schemeClr val="bg1"/>
                </a:solidFill>
              </a:rPr>
              <a:t>’r’);</a:t>
            </a:r>
          </a:p>
          <a:p>
            <a:pPr marL="0" indent="0">
              <a:buNone/>
            </a:pPr>
            <a:r>
              <a:rPr lang="en-US" altLang="ja-JP" sz="2800" dirty="0">
                <a:solidFill>
                  <a:schemeClr val="bg1"/>
                </a:solidFill>
              </a:rPr>
              <a:t>while ( ($data = </a:t>
            </a:r>
            <a:r>
              <a:rPr lang="en-US" altLang="ja-JP" sz="2800" dirty="0" err="1" smtClean="0">
                <a:solidFill>
                  <a:srgbClr val="FF0000"/>
                </a:solidFill>
              </a:rPr>
              <a:t>fgets</a:t>
            </a:r>
            <a:r>
              <a:rPr lang="en-US" altLang="ja-JP" sz="2800" dirty="0" smtClean="0">
                <a:solidFill>
                  <a:schemeClr val="bg1"/>
                </a:solidFill>
              </a:rPr>
              <a:t>($</a:t>
            </a:r>
            <a:r>
              <a:rPr lang="en-US" altLang="ja-JP" sz="2800" dirty="0" err="1" smtClean="0">
                <a:solidFill>
                  <a:schemeClr val="bg1"/>
                </a:solidFill>
              </a:rPr>
              <a:t>fp</a:t>
            </a:r>
            <a:r>
              <a:rPr lang="en-US" altLang="ja-JP" sz="2800" dirty="0" smtClean="0">
                <a:solidFill>
                  <a:schemeClr val="bg1"/>
                </a:solidFill>
              </a:rPr>
              <a:t>) </a:t>
            </a:r>
            <a:r>
              <a:rPr lang="en-US" altLang="ja-JP" sz="2800" dirty="0">
                <a:solidFill>
                  <a:schemeClr val="bg1"/>
                </a:solidFill>
              </a:rPr>
              <a:t>) !== </a:t>
            </a:r>
            <a:r>
              <a:rPr lang="en-US" altLang="ja-JP" sz="2800" dirty="0" smtClean="0">
                <a:solidFill>
                  <a:schemeClr val="bg1"/>
                </a:solidFill>
              </a:rPr>
              <a:t>false</a:t>
            </a:r>
            <a:r>
              <a:rPr lang="en-US" altLang="ja-JP" sz="2800" dirty="0">
                <a:solidFill>
                  <a:schemeClr val="bg1"/>
                </a:solidFill>
              </a:rPr>
              <a:t> ) {</a:t>
            </a:r>
            <a:br>
              <a:rPr lang="en-US" altLang="ja-JP" sz="2800" dirty="0">
                <a:solidFill>
                  <a:schemeClr val="bg1"/>
                </a:solidFill>
              </a:rPr>
            </a:br>
            <a:r>
              <a:rPr lang="en-US" altLang="ja-JP" sz="2800" dirty="0" smtClean="0">
                <a:solidFill>
                  <a:schemeClr val="bg1"/>
                </a:solidFill>
              </a:rPr>
              <a:t>    ;</a:t>
            </a:r>
            <a:r>
              <a:rPr lang="en-US" altLang="ja-JP" sz="2800" dirty="0">
                <a:solidFill>
                  <a:schemeClr val="bg1"/>
                </a:solidFill>
              </a:rPr>
              <a:t/>
            </a:r>
            <a:br>
              <a:rPr lang="en-US" altLang="ja-JP" sz="2800" dirty="0">
                <a:solidFill>
                  <a:schemeClr val="bg1"/>
                </a:solidFill>
              </a:rPr>
            </a:br>
            <a:r>
              <a:rPr lang="en-US" altLang="ja-JP" sz="2800" dirty="0" smtClean="0">
                <a:solidFill>
                  <a:schemeClr val="bg1"/>
                </a:solidFill>
              </a:rPr>
              <a:t>}</a:t>
            </a:r>
          </a:p>
          <a:p>
            <a:pPr marL="0" indent="0">
              <a:buNone/>
            </a:pPr>
            <a:r>
              <a:rPr lang="en-US" altLang="ja-JP" sz="2800" dirty="0" err="1">
                <a:solidFill>
                  <a:srgbClr val="FF0000"/>
                </a:solidFill>
              </a:rPr>
              <a:t>f</a:t>
            </a:r>
            <a:r>
              <a:rPr lang="en-US" altLang="ja-JP" sz="2800" dirty="0" err="1" smtClean="0">
                <a:solidFill>
                  <a:srgbClr val="FF0000"/>
                </a:solidFill>
              </a:rPr>
              <a:t>close</a:t>
            </a:r>
            <a:r>
              <a:rPr lang="en-US" altLang="ja-JP" sz="2800" dirty="0" smtClean="0">
                <a:solidFill>
                  <a:schemeClr val="bg1"/>
                </a:solidFill>
              </a:rPr>
              <a:t>($</a:t>
            </a:r>
            <a:r>
              <a:rPr lang="en-US" altLang="ja-JP" sz="2800" dirty="0" err="1" smtClean="0">
                <a:solidFill>
                  <a:schemeClr val="bg1"/>
                </a:solidFill>
              </a:rPr>
              <a:t>fp</a:t>
            </a:r>
            <a:r>
              <a:rPr lang="en-US" altLang="ja-JP" sz="2800" dirty="0" smtClean="0">
                <a:solidFill>
                  <a:schemeClr val="bg1"/>
                </a:solidFill>
              </a:rPr>
              <a:t>);</a:t>
            </a:r>
          </a:p>
        </p:txBody>
      </p:sp>
    </p:spTree>
    <p:extLst>
      <p:ext uri="{BB962C8B-B14F-4D97-AF65-F5344CB8AC3E}">
        <p14:creationId xmlns:p14="http://schemas.microsoft.com/office/powerpoint/2010/main" val="496434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ファイル処理 </a:t>
            </a:r>
            <a:r>
              <a:rPr lang="en-US" altLang="ja-JP" dirty="0" err="1" smtClean="0"/>
              <a:t>fopen</a:t>
            </a:r>
            <a:endParaRPr kumimoji="1" lang="ja-JP" altLang="en-US" dirty="0"/>
          </a:p>
        </p:txBody>
      </p:sp>
      <p:pic>
        <p:nvPicPr>
          <p:cNvPr id="3074" name="Picture 2" descr="C:\Users\katsube\Desktop\PHP  fopen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136904" cy="513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369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ファイル処理 </a:t>
            </a:r>
            <a:r>
              <a:rPr lang="en-US" altLang="ja-JP" dirty="0" err="1" smtClean="0"/>
              <a:t>fgets</a:t>
            </a:r>
            <a:endParaRPr kumimoji="1" lang="ja-JP" altLang="en-US" dirty="0"/>
          </a:p>
        </p:txBody>
      </p:sp>
      <p:pic>
        <p:nvPicPr>
          <p:cNvPr id="4098" name="Picture 2" descr="C:\Users\katsube\Desktop\PHP  fgets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9" y="1412776"/>
            <a:ext cx="7992888" cy="504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3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lang="en-US" altLang="ja-JP" sz="9600" dirty="0" smtClean="0"/>
              <a:t>PC</a:t>
            </a:r>
            <a:r>
              <a:rPr lang="ja-JP" altLang="en-US" sz="9600" dirty="0" smtClean="0"/>
              <a:t>借りた人</a:t>
            </a:r>
            <a:r>
              <a:rPr lang="en-US" altLang="ja-JP" sz="9600" dirty="0" smtClean="0"/>
              <a:t/>
            </a:r>
            <a:br>
              <a:rPr lang="en-US" altLang="ja-JP" sz="9600" dirty="0" smtClean="0"/>
            </a:br>
            <a:r>
              <a:rPr lang="en-US" altLang="ja-JP" sz="6600" dirty="0" smtClean="0"/>
              <a:t>(</a:t>
            </a:r>
            <a:r>
              <a:rPr lang="ja-JP" altLang="en-US" sz="6600" dirty="0"/>
              <a:t>ﾟ∀ﾟ</a:t>
            </a:r>
            <a:r>
              <a:rPr lang="en-US" altLang="ja-JP" sz="6600" dirty="0"/>
              <a:t>)</a:t>
            </a:r>
            <a:r>
              <a:rPr lang="ja-JP" altLang="en-US" sz="6600" dirty="0" smtClean="0"/>
              <a:t>ﾉ</a:t>
            </a:r>
            <a:r>
              <a:rPr lang="ja-JP" altLang="en-US" sz="6600" dirty="0"/>
              <a:t>ｼ</a:t>
            </a:r>
            <a:endParaRPr kumimoji="1" lang="ja-JP" altLang="en-US" sz="6600" dirty="0"/>
          </a:p>
        </p:txBody>
      </p:sp>
    </p:spTree>
    <p:extLst>
      <p:ext uri="{BB962C8B-B14F-4D97-AF65-F5344CB8AC3E}">
        <p14:creationId xmlns:p14="http://schemas.microsoft.com/office/powerpoint/2010/main" val="28591736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文字列分割 </a:t>
            </a:r>
            <a:r>
              <a:rPr lang="en-US" altLang="ja-JP" dirty="0" smtClean="0"/>
              <a:t>explode</a:t>
            </a:r>
            <a:endParaRPr kumimoji="1" lang="ja-JP" altLang="en-US" dirty="0"/>
          </a:p>
        </p:txBody>
      </p:sp>
      <p:pic>
        <p:nvPicPr>
          <p:cNvPr id="7170" name="Picture 2" descr="C:\Users\katsube\Desktop\PHP  explode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89112"/>
            <a:ext cx="8352928" cy="527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62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演習</a:t>
            </a:r>
            <a:r>
              <a:rPr lang="en-US" altLang="ja-JP" dirty="0"/>
              <a:t>4</a:t>
            </a:r>
            <a:r>
              <a:rPr lang="en-US" altLang="ja-JP" dirty="0" smtClean="0"/>
              <a:t>.</a:t>
            </a:r>
            <a:r>
              <a:rPr lang="ja-JP" altLang="en-US" dirty="0" smtClean="0"/>
              <a:t> ガチャ</a:t>
            </a:r>
            <a:r>
              <a:rPr lang="en-US" altLang="ja-JP" dirty="0" smtClean="0"/>
              <a:t>(</a:t>
            </a:r>
            <a:r>
              <a:rPr lang="ja-JP" altLang="en-US" dirty="0" smtClean="0"/>
              <a:t>ログ</a:t>
            </a:r>
            <a:r>
              <a:rPr lang="en-US" altLang="ja-JP" dirty="0" smtClean="0"/>
              <a:t>)</a:t>
            </a:r>
            <a:endParaRPr kumimoji="1" lang="ja-JP" altLang="en-US" dirty="0"/>
          </a:p>
        </p:txBody>
      </p:sp>
      <p:sp>
        <p:nvSpPr>
          <p:cNvPr id="9" name="コンテンツ プレースホルダー 8"/>
          <p:cNvSpPr>
            <a:spLocks noGrp="1"/>
          </p:cNvSpPr>
          <p:nvPr>
            <p:ph idx="1"/>
          </p:nvPr>
        </p:nvSpPr>
        <p:spPr>
          <a:xfrm>
            <a:off x="457200" y="1600201"/>
            <a:ext cx="8229600" cy="1684783"/>
          </a:xfrm>
        </p:spPr>
        <p:txBody>
          <a:bodyPr>
            <a:normAutofit/>
          </a:bodyPr>
          <a:lstStyle/>
          <a:p>
            <a:r>
              <a:rPr lang="ja-JP" altLang="en-US" dirty="0" smtClean="0"/>
              <a:t>演習</a:t>
            </a:r>
            <a:r>
              <a:rPr lang="en-US" altLang="ja-JP" dirty="0"/>
              <a:t>3</a:t>
            </a:r>
            <a:r>
              <a:rPr lang="ja-JP" altLang="en-US" dirty="0" smtClean="0"/>
              <a:t>で作成したガチャに、ログを記録する機能を追加してください。</a:t>
            </a:r>
            <a:endParaRPr lang="en-US" altLang="ja-JP" dirty="0" smtClean="0"/>
          </a:p>
          <a:p>
            <a:r>
              <a:rPr lang="ja-JP" altLang="en-US" dirty="0" smtClean="0"/>
              <a:t>ログの仕様</a:t>
            </a:r>
            <a:r>
              <a:rPr lang="ja-JP" altLang="en-US" dirty="0"/>
              <a:t>は</a:t>
            </a:r>
            <a:r>
              <a:rPr lang="en-US" altLang="ja-JP" dirty="0" err="1"/>
              <a:t>Github</a:t>
            </a:r>
            <a:r>
              <a:rPr lang="ja-JP" altLang="en-US" dirty="0"/>
              <a:t>を参照</a:t>
            </a:r>
          </a:p>
          <a:p>
            <a:endParaRPr kumimoji="1" lang="ja-JP" altLang="en-US" dirty="0"/>
          </a:p>
        </p:txBody>
      </p:sp>
      <p:sp>
        <p:nvSpPr>
          <p:cNvPr id="11" name="コンテンツ プレースホルダー 2"/>
          <p:cNvSpPr txBox="1">
            <a:spLocks/>
          </p:cNvSpPr>
          <p:nvPr/>
        </p:nvSpPr>
        <p:spPr>
          <a:xfrm>
            <a:off x="169168" y="3515906"/>
            <a:ext cx="2818656" cy="41715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800" dirty="0" err="1"/>
              <a:t>f</a:t>
            </a:r>
            <a:r>
              <a:rPr lang="en-US" altLang="ja-JP" sz="2800" dirty="0" err="1" smtClean="0"/>
              <a:t>write</a:t>
            </a:r>
            <a:r>
              <a:rPr lang="en-US" altLang="ja-JP" sz="2800" dirty="0" smtClean="0"/>
              <a:t>, flock</a:t>
            </a:r>
          </a:p>
        </p:txBody>
      </p:sp>
      <p:sp>
        <p:nvSpPr>
          <p:cNvPr id="6" name="コンテンツ プレースホルダー 2"/>
          <p:cNvSpPr txBox="1">
            <a:spLocks/>
          </p:cNvSpPr>
          <p:nvPr/>
        </p:nvSpPr>
        <p:spPr>
          <a:xfrm>
            <a:off x="467544" y="3897052"/>
            <a:ext cx="8352928" cy="2124236"/>
          </a:xfrm>
          <a:prstGeom prst="rect">
            <a:avLst/>
          </a:prstGeom>
          <a:solidFill>
            <a:schemeClr val="tx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rgbClr val="3E4057"/>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2800" dirty="0" smtClean="0">
                <a:solidFill>
                  <a:schemeClr val="bg1"/>
                </a:solidFill>
              </a:rPr>
              <a:t>&lt;?</a:t>
            </a:r>
            <a:r>
              <a:rPr lang="en-US" altLang="ja-JP" sz="2800" dirty="0" err="1" smtClean="0">
                <a:solidFill>
                  <a:schemeClr val="bg1"/>
                </a:solidFill>
              </a:rPr>
              <a:t>php</a:t>
            </a:r>
            <a:endParaRPr lang="en-US" altLang="ja-JP" sz="2800" dirty="0" smtClean="0">
              <a:solidFill>
                <a:schemeClr val="bg1"/>
              </a:solidFill>
            </a:endParaRPr>
          </a:p>
          <a:p>
            <a:pPr marL="0" indent="0">
              <a:buNone/>
            </a:pPr>
            <a:r>
              <a:rPr lang="en-US" altLang="ja-JP" sz="2800" dirty="0">
                <a:solidFill>
                  <a:schemeClr val="bg1"/>
                </a:solidFill>
              </a:rPr>
              <a:t>$</a:t>
            </a:r>
            <a:r>
              <a:rPr lang="en-US" altLang="ja-JP" sz="2800" dirty="0" err="1">
                <a:solidFill>
                  <a:schemeClr val="bg1"/>
                </a:solidFill>
              </a:rPr>
              <a:t>fp</a:t>
            </a:r>
            <a:r>
              <a:rPr lang="en-US" altLang="ja-JP" sz="2800" dirty="0">
                <a:solidFill>
                  <a:schemeClr val="bg1"/>
                </a:solidFill>
              </a:rPr>
              <a:t> = </a:t>
            </a:r>
            <a:r>
              <a:rPr lang="en-US" altLang="ja-JP" sz="2800" dirty="0" err="1">
                <a:solidFill>
                  <a:schemeClr val="bg1"/>
                </a:solidFill>
              </a:rPr>
              <a:t>fopen</a:t>
            </a:r>
            <a:r>
              <a:rPr lang="en-US" altLang="ja-JP" sz="2800" dirty="0" smtClean="0">
                <a:solidFill>
                  <a:schemeClr val="bg1"/>
                </a:solidFill>
              </a:rPr>
              <a:t>(‘gacha.log’,</a:t>
            </a:r>
            <a:r>
              <a:rPr lang="en-US" altLang="ja-JP" sz="2800" dirty="0">
                <a:solidFill>
                  <a:schemeClr val="bg1"/>
                </a:solidFill>
              </a:rPr>
              <a:t> </a:t>
            </a:r>
            <a:r>
              <a:rPr lang="en-US" altLang="ja-JP" sz="2800" dirty="0" smtClean="0">
                <a:solidFill>
                  <a:schemeClr val="bg1"/>
                </a:solidFill>
              </a:rPr>
              <a:t>’</a:t>
            </a:r>
            <a:r>
              <a:rPr lang="en-US" altLang="ja-JP" sz="2800" dirty="0" smtClean="0">
                <a:solidFill>
                  <a:srgbClr val="FF0000"/>
                </a:solidFill>
              </a:rPr>
              <a:t>a</a:t>
            </a:r>
            <a:r>
              <a:rPr lang="en-US" altLang="ja-JP" sz="2800" dirty="0" smtClean="0">
                <a:solidFill>
                  <a:schemeClr val="bg1"/>
                </a:solidFill>
              </a:rPr>
              <a:t>’);</a:t>
            </a:r>
          </a:p>
          <a:p>
            <a:pPr marL="0" indent="0">
              <a:buNone/>
            </a:pPr>
            <a:r>
              <a:rPr lang="en-US" altLang="ja-JP" sz="2800" dirty="0" err="1" smtClean="0">
                <a:solidFill>
                  <a:srgbClr val="FF0000"/>
                </a:solidFill>
              </a:rPr>
              <a:t>fwrite</a:t>
            </a:r>
            <a:r>
              <a:rPr lang="en-US" altLang="ja-JP" sz="2800" dirty="0" smtClean="0">
                <a:solidFill>
                  <a:schemeClr val="bg1"/>
                </a:solidFill>
              </a:rPr>
              <a:t>($</a:t>
            </a:r>
            <a:r>
              <a:rPr lang="en-US" altLang="ja-JP" sz="2800" dirty="0" err="1" smtClean="0">
                <a:solidFill>
                  <a:schemeClr val="bg1"/>
                </a:solidFill>
              </a:rPr>
              <a:t>fp</a:t>
            </a:r>
            <a:r>
              <a:rPr lang="en-US" altLang="ja-JP" sz="2800" dirty="0" smtClean="0">
                <a:solidFill>
                  <a:schemeClr val="bg1"/>
                </a:solidFill>
              </a:rPr>
              <a:t>, $string);</a:t>
            </a:r>
            <a:endParaRPr lang="en-US" altLang="ja-JP" sz="2800" dirty="0">
              <a:solidFill>
                <a:schemeClr val="bg1"/>
              </a:solidFill>
            </a:endParaRPr>
          </a:p>
          <a:p>
            <a:pPr marL="0" indent="0">
              <a:buNone/>
            </a:pPr>
            <a:r>
              <a:rPr lang="en-US" altLang="ja-JP" sz="2800" dirty="0" err="1" smtClean="0">
                <a:solidFill>
                  <a:schemeClr val="bg1"/>
                </a:solidFill>
              </a:rPr>
              <a:t>fclose</a:t>
            </a:r>
            <a:r>
              <a:rPr lang="en-US" altLang="ja-JP" sz="2800" dirty="0">
                <a:solidFill>
                  <a:schemeClr val="bg1"/>
                </a:solidFill>
              </a:rPr>
              <a:t>($</a:t>
            </a:r>
            <a:r>
              <a:rPr lang="en-US" altLang="ja-JP" sz="2800" dirty="0" err="1">
                <a:solidFill>
                  <a:schemeClr val="bg1"/>
                </a:solidFill>
              </a:rPr>
              <a:t>fp</a:t>
            </a:r>
            <a:r>
              <a:rPr lang="en-US" altLang="ja-JP" sz="2800" dirty="0">
                <a:solidFill>
                  <a:schemeClr val="bg1"/>
                </a:solidFill>
              </a:rPr>
              <a:t>);</a:t>
            </a:r>
          </a:p>
          <a:p>
            <a:pPr marL="0" indent="0">
              <a:buNone/>
            </a:pPr>
            <a:endParaRPr lang="en-US" altLang="ja-JP" sz="2800" dirty="0" smtClean="0">
              <a:solidFill>
                <a:schemeClr val="bg1"/>
              </a:solidFill>
            </a:endParaRPr>
          </a:p>
        </p:txBody>
      </p:sp>
    </p:spTree>
    <p:extLst>
      <p:ext uri="{BB962C8B-B14F-4D97-AF65-F5344CB8AC3E}">
        <p14:creationId xmlns:p14="http://schemas.microsoft.com/office/powerpoint/2010/main" val="15294746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ファイル処理 </a:t>
            </a:r>
            <a:r>
              <a:rPr lang="en-US" altLang="ja-JP" dirty="0" err="1" smtClean="0"/>
              <a:t>fwrite</a:t>
            </a:r>
            <a:endParaRPr kumimoji="1" lang="ja-JP" altLang="en-US" dirty="0"/>
          </a:p>
        </p:txBody>
      </p:sp>
      <p:pic>
        <p:nvPicPr>
          <p:cNvPr id="5122" name="Picture 2" descr="C:\Users\katsube\Desktop\PHP  fwrite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268760"/>
            <a:ext cx="8435989"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850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日時 </a:t>
            </a:r>
            <a:r>
              <a:rPr lang="en-US" altLang="ja-JP" dirty="0" smtClean="0"/>
              <a:t>date</a:t>
            </a:r>
            <a:endParaRPr kumimoji="1" lang="ja-JP" altLang="en-US" dirty="0"/>
          </a:p>
        </p:txBody>
      </p:sp>
      <p:pic>
        <p:nvPicPr>
          <p:cNvPr id="6146" name="Picture 2" descr="C:\Users\katsube\Desktop\PHP  date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45464"/>
            <a:ext cx="8280920" cy="523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434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配列の結合 </a:t>
            </a:r>
            <a:r>
              <a:rPr lang="en-US" altLang="ja-JP" dirty="0" smtClean="0"/>
              <a:t>implode</a:t>
            </a:r>
            <a:endParaRPr kumimoji="1" lang="ja-JP" altLang="en-US" dirty="0"/>
          </a:p>
        </p:txBody>
      </p:sp>
      <p:pic>
        <p:nvPicPr>
          <p:cNvPr id="8194" name="Picture 2" descr="C:\Users\katsube\Desktop\PHP  implode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47" y="1196752"/>
            <a:ext cx="8435991"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872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排他制御 </a:t>
            </a:r>
            <a:r>
              <a:rPr kumimoji="1" lang="en-US" altLang="ja-JP" dirty="0" smtClean="0"/>
              <a:t>flock</a:t>
            </a:r>
            <a:endParaRPr kumimoji="1" lang="ja-JP" altLang="en-US" dirty="0"/>
          </a:p>
        </p:txBody>
      </p:sp>
      <p:pic>
        <p:nvPicPr>
          <p:cNvPr id="9218" name="Picture 2" descr="C:\Users\katsube\Desktop\PHP  flock   Man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8352928" cy="527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64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6000" dirty="0"/>
              <a:t>まず</a:t>
            </a:r>
            <a:r>
              <a:rPr lang="ja-JP" altLang="en-US" sz="6000" dirty="0" smtClean="0"/>
              <a:t>は追いつこう</a:t>
            </a:r>
            <a:endParaRPr kumimoji="1" lang="ja-JP" altLang="en-US" sz="6000" dirty="0"/>
          </a:p>
        </p:txBody>
      </p:sp>
      <p:sp>
        <p:nvSpPr>
          <p:cNvPr id="3" name="コンテンツ プレースホルダー 2"/>
          <p:cNvSpPr>
            <a:spLocks noGrp="1"/>
          </p:cNvSpPr>
          <p:nvPr>
            <p:ph idx="1"/>
          </p:nvPr>
        </p:nvSpPr>
        <p:spPr>
          <a:xfrm>
            <a:off x="457200" y="1484784"/>
            <a:ext cx="8229600" cy="4525963"/>
          </a:xfrm>
        </p:spPr>
        <p:txBody>
          <a:bodyPr>
            <a:noAutofit/>
          </a:bodyPr>
          <a:lstStyle/>
          <a:p>
            <a:pPr marL="742950" indent="-742950">
              <a:buFont typeface="+mj-lt"/>
              <a:buAutoNum type="arabicPeriod"/>
            </a:pPr>
            <a:r>
              <a:rPr lang="en-US" altLang="ja-JP" sz="4800" dirty="0"/>
              <a:t>GitHub</a:t>
            </a:r>
            <a:r>
              <a:rPr lang="ja-JP" altLang="en-US" sz="4800" dirty="0"/>
              <a:t>の資料見て</a:t>
            </a:r>
            <a:r>
              <a:rPr lang="ja-JP" altLang="en-US" sz="4800" dirty="0" smtClean="0"/>
              <a:t>ね</a:t>
            </a:r>
            <a:r>
              <a:rPr lang="en-US" altLang="ja-JP" sz="4800" dirty="0" smtClean="0"/>
              <a:t/>
            </a:r>
            <a:br>
              <a:rPr lang="en-US" altLang="ja-JP" sz="4800" dirty="0" smtClean="0"/>
            </a:br>
            <a:r>
              <a:rPr lang="en-US" altLang="ja-JP" dirty="0" smtClean="0">
                <a:hlinkClick r:id="rId3"/>
              </a:rPr>
              <a:t>http://github.com/katsube/neec</a:t>
            </a:r>
            <a:r>
              <a:rPr lang="en-US" altLang="ja-JP" dirty="0" smtClean="0"/>
              <a:t/>
            </a:r>
            <a:br>
              <a:rPr lang="en-US" altLang="ja-JP" dirty="0" smtClean="0"/>
            </a:br>
            <a:endParaRPr lang="en-US" altLang="ja-JP" sz="4800" dirty="0"/>
          </a:p>
          <a:p>
            <a:pPr marL="742950" indent="-742950">
              <a:buFont typeface="+mj-lt"/>
              <a:buAutoNum type="arabicPeriod"/>
            </a:pPr>
            <a:r>
              <a:rPr lang="ja-JP" altLang="en-US" sz="4800" dirty="0" smtClean="0"/>
              <a:t>環境</a:t>
            </a:r>
            <a:r>
              <a:rPr lang="ja-JP" altLang="en-US" sz="4800" dirty="0"/>
              <a:t>構築</a:t>
            </a:r>
            <a:endParaRPr lang="en-US" altLang="ja-JP" sz="4800" dirty="0"/>
          </a:p>
          <a:p>
            <a:pPr marL="742950" indent="-742950">
              <a:buFont typeface="+mj-lt"/>
              <a:buAutoNum type="arabicPeriod"/>
            </a:pPr>
            <a:endParaRPr kumimoji="1" lang="en-US" altLang="ja-JP" sz="4800" dirty="0"/>
          </a:p>
          <a:p>
            <a:pPr marL="742950" indent="-742950">
              <a:buFont typeface="+mj-lt"/>
              <a:buAutoNum type="arabicPeriod"/>
            </a:pPr>
            <a:r>
              <a:rPr kumimoji="1" lang="ja-JP" altLang="en-US" sz="4800" dirty="0" smtClean="0"/>
              <a:t>環境構築で困ったらすぐに聞いてください</a:t>
            </a:r>
            <a:endParaRPr kumimoji="1" lang="en-US" altLang="ja-JP" sz="4800" dirty="0" smtClean="0"/>
          </a:p>
        </p:txBody>
      </p:sp>
    </p:spTree>
    <p:extLst>
      <p:ext uri="{BB962C8B-B14F-4D97-AF65-F5344CB8AC3E}">
        <p14:creationId xmlns:p14="http://schemas.microsoft.com/office/powerpoint/2010/main" val="1691846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96752"/>
            <a:ext cx="8229600" cy="4464496"/>
          </a:xfrm>
        </p:spPr>
        <p:txBody>
          <a:bodyPr>
            <a:noAutofit/>
          </a:bodyPr>
          <a:lstStyle/>
          <a:p>
            <a:r>
              <a:rPr kumimoji="1" lang="ja-JP" altLang="en-US" sz="8800" dirty="0" smtClean="0"/>
              <a:t>アンケート</a:t>
            </a:r>
            <a:r>
              <a:rPr kumimoji="1" lang="en-US" altLang="ja-JP" sz="8800" dirty="0" smtClean="0"/>
              <a:t/>
            </a:r>
            <a:br>
              <a:rPr kumimoji="1" lang="en-US" altLang="ja-JP" sz="8800" dirty="0" smtClean="0"/>
            </a:br>
            <a:r>
              <a:rPr lang="ja-JP" altLang="en-US" sz="7200" dirty="0" smtClean="0"/>
              <a:t>（出席カード）</a:t>
            </a:r>
            <a:endParaRPr kumimoji="1" lang="ja-JP" altLang="en-US" sz="8800" dirty="0"/>
          </a:p>
        </p:txBody>
      </p:sp>
    </p:spTree>
    <p:extLst>
      <p:ext uri="{BB962C8B-B14F-4D97-AF65-F5344CB8AC3E}">
        <p14:creationId xmlns:p14="http://schemas.microsoft.com/office/powerpoint/2010/main" val="4176928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04664"/>
            <a:ext cx="8229600" cy="1143000"/>
          </a:xfrm>
        </p:spPr>
        <p:txBody>
          <a:bodyPr>
            <a:normAutofit/>
          </a:bodyPr>
          <a:lstStyle/>
          <a:p>
            <a:r>
              <a:rPr kumimoji="1" lang="ja-JP" altLang="en-US" sz="6000" dirty="0" smtClean="0"/>
              <a:t>アンケート</a:t>
            </a:r>
            <a:endParaRPr kumimoji="1" lang="ja-JP" altLang="en-US" sz="6000" dirty="0"/>
          </a:p>
        </p:txBody>
      </p:sp>
      <p:sp>
        <p:nvSpPr>
          <p:cNvPr id="3" name="コンテンツ プレースホルダー 2"/>
          <p:cNvSpPr>
            <a:spLocks noGrp="1"/>
          </p:cNvSpPr>
          <p:nvPr>
            <p:ph idx="1"/>
          </p:nvPr>
        </p:nvSpPr>
        <p:spPr>
          <a:xfrm>
            <a:off x="179512" y="1556792"/>
            <a:ext cx="8686800" cy="5040560"/>
          </a:xfrm>
        </p:spPr>
        <p:txBody>
          <a:bodyPr>
            <a:noAutofit/>
          </a:bodyPr>
          <a:lstStyle/>
          <a:p>
            <a:pPr marL="742950" indent="-742950">
              <a:buFont typeface="+mj-lt"/>
              <a:buAutoNum type="arabicPeriod"/>
            </a:pPr>
            <a:r>
              <a:rPr lang="ja-JP" altLang="en-US" sz="4400" dirty="0" smtClean="0"/>
              <a:t>　提出＝出席 </a:t>
            </a:r>
            <a:r>
              <a:rPr lang="en-US" altLang="ja-JP" sz="1800" dirty="0" smtClean="0"/>
              <a:t>(</a:t>
            </a:r>
            <a:r>
              <a:rPr lang="ja-JP" altLang="en-US" sz="1800" dirty="0"/>
              <a:t>授業</a:t>
            </a:r>
            <a:r>
              <a:rPr lang="ja-JP" altLang="en-US" sz="1800" dirty="0" smtClean="0"/>
              <a:t>終了</a:t>
            </a:r>
            <a:r>
              <a:rPr lang="ja-JP" altLang="en-US" sz="1800" dirty="0"/>
              <a:t>まで</a:t>
            </a:r>
            <a:r>
              <a:rPr lang="ja-JP" altLang="en-US" sz="1800" dirty="0" smtClean="0"/>
              <a:t>に限る</a:t>
            </a:r>
            <a:r>
              <a:rPr lang="en-US" altLang="ja-JP" sz="1800" dirty="0" smtClean="0"/>
              <a:t>)</a:t>
            </a:r>
            <a:r>
              <a:rPr lang="en-US" altLang="ja-JP" sz="4400" dirty="0"/>
              <a:t/>
            </a:r>
            <a:br>
              <a:rPr lang="en-US" altLang="ja-JP" sz="4400" dirty="0"/>
            </a:br>
            <a:r>
              <a:rPr lang="ja-JP" altLang="en-US" sz="4400" dirty="0" smtClean="0">
                <a:solidFill>
                  <a:srgbClr val="FF0000"/>
                </a:solidFill>
              </a:rPr>
              <a:t>未提出＝</a:t>
            </a:r>
            <a:r>
              <a:rPr lang="ja-JP" altLang="en-US" sz="4400" b="1" dirty="0" smtClean="0">
                <a:solidFill>
                  <a:srgbClr val="FF0000"/>
                </a:solidFill>
              </a:rPr>
              <a:t>欠席</a:t>
            </a:r>
            <a:endParaRPr lang="en-US" altLang="ja-JP" sz="4400" b="1" dirty="0" smtClean="0">
              <a:solidFill>
                <a:srgbClr val="FF0000"/>
              </a:solidFill>
            </a:endParaRPr>
          </a:p>
          <a:p>
            <a:pPr marL="742950" indent="-742950">
              <a:buFont typeface="+mj-lt"/>
              <a:buAutoNum type="arabicPeriod"/>
            </a:pPr>
            <a:r>
              <a:rPr lang="ja-JP" altLang="en-US" sz="4400" dirty="0" smtClean="0"/>
              <a:t>学籍番号、名前が確認できない場合は</a:t>
            </a:r>
            <a:r>
              <a:rPr lang="ja-JP" altLang="en-US" sz="4400" b="1" dirty="0" smtClean="0">
                <a:solidFill>
                  <a:srgbClr val="FF0000"/>
                </a:solidFill>
              </a:rPr>
              <a:t>欠席</a:t>
            </a:r>
            <a:endParaRPr lang="en-US" altLang="ja-JP" sz="4400" b="1" dirty="0">
              <a:solidFill>
                <a:srgbClr val="FF0000"/>
              </a:solidFill>
            </a:endParaRPr>
          </a:p>
          <a:p>
            <a:pPr marL="742950" indent="-742950">
              <a:buFont typeface="+mj-lt"/>
              <a:buAutoNum type="arabicPeriod"/>
            </a:pPr>
            <a:r>
              <a:rPr lang="ja-JP" altLang="en-US" sz="4400" dirty="0" smtClean="0"/>
              <a:t>わからない場合は、どこが理解できなかったか記入</a:t>
            </a:r>
            <a:endParaRPr lang="en-US" altLang="ja-JP" sz="4400" dirty="0" smtClean="0"/>
          </a:p>
        </p:txBody>
      </p:sp>
    </p:spTree>
    <p:extLst>
      <p:ext uri="{BB962C8B-B14F-4D97-AF65-F5344CB8AC3E}">
        <p14:creationId xmlns:p14="http://schemas.microsoft.com/office/powerpoint/2010/main" val="2612590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4007</TotalTime>
  <Words>1594</Words>
  <Application>Microsoft Office PowerPoint</Application>
  <PresentationFormat>画面に合わせる (4:3)</PresentationFormat>
  <Paragraphs>321</Paragraphs>
  <Slides>65</Slides>
  <Notes>30</Notes>
  <HiddenSlides>0</HiddenSlides>
  <MMClips>0</MMClips>
  <ScaleCrop>false</ScaleCrop>
  <HeadingPairs>
    <vt:vector size="4" baseType="variant">
      <vt:variant>
        <vt:lpstr>テーマ</vt:lpstr>
      </vt:variant>
      <vt:variant>
        <vt:i4>3</vt:i4>
      </vt:variant>
      <vt:variant>
        <vt:lpstr>スライド タイトル</vt:lpstr>
      </vt:variant>
      <vt:variant>
        <vt:i4>65</vt:i4>
      </vt:variant>
    </vt:vector>
  </HeadingPairs>
  <TitlesOfParts>
    <vt:vector size="68" baseType="lpstr">
      <vt:lpstr>Office ​​テーマ</vt:lpstr>
      <vt:lpstr>1_Office ​​テーマ</vt:lpstr>
      <vt:lpstr>2_Office ​​テーマ</vt:lpstr>
      <vt:lpstr>モバイル プログラミング2</vt:lpstr>
      <vt:lpstr>本日の予定</vt:lpstr>
      <vt:lpstr>午前</vt:lpstr>
      <vt:lpstr>午後</vt:lpstr>
      <vt:lpstr>前回休んだ人 (ﾟ∀ﾟ)ﾉｼ</vt:lpstr>
      <vt:lpstr>PC借りた人 (ﾟ∀ﾟ)ﾉｼ</vt:lpstr>
      <vt:lpstr>まずは追いつこう</vt:lpstr>
      <vt:lpstr>アンケート （出席カード）</vt:lpstr>
      <vt:lpstr>アンケート</vt:lpstr>
      <vt:lpstr>アンケート</vt:lpstr>
      <vt:lpstr>アンケート</vt:lpstr>
      <vt:lpstr>アンケート</vt:lpstr>
      <vt:lpstr>前回のアンケートに 答えるコーナー</vt:lpstr>
      <vt:lpstr>この授業では持ち込み可</vt:lpstr>
      <vt:lpstr>この授業では持ち込み可</vt:lpstr>
      <vt:lpstr>月給いくら ですか？ にマジレスするコーナー</vt:lpstr>
      <vt:lpstr>「月給いくらですか」に マジレスするコーナー</vt:lpstr>
      <vt:lpstr>「月給いくらですか」に マジレスするコーナー</vt:lpstr>
      <vt:lpstr>「月給いくらですか」に マジレスするコーナー</vt:lpstr>
      <vt:lpstr>フリーランス</vt:lpstr>
      <vt:lpstr>働き方</vt:lpstr>
      <vt:lpstr>書籍「仕事の裏切り」</vt:lpstr>
      <vt:lpstr>今後も マジレスします  質問はお気軽に</vt:lpstr>
      <vt:lpstr>Apache Overview</vt:lpstr>
      <vt:lpstr>様々なWebサーバ</vt:lpstr>
      <vt:lpstr>Webサーバの世界シェア</vt:lpstr>
      <vt:lpstr>基本的な構造</vt:lpstr>
      <vt:lpstr>Apacheのモジュール構造</vt:lpstr>
      <vt:lpstr>Apacheのモジュール構造</vt:lpstr>
      <vt:lpstr>Apacheのモジュール構造</vt:lpstr>
      <vt:lpstr>リクエスト処理</vt:lpstr>
      <vt:lpstr>Apacheのライフサイクル</vt:lpstr>
      <vt:lpstr>Apacheのライフサイクル</vt:lpstr>
      <vt:lpstr>一連の流れ</vt:lpstr>
      <vt:lpstr>Apache リクエスト処理ループ</vt:lpstr>
      <vt:lpstr>静的と動的</vt:lpstr>
      <vt:lpstr>「CGI」と「Apacheモジュール」</vt:lpstr>
      <vt:lpstr>「CGI」と「Apacheモジュール」</vt:lpstr>
      <vt:lpstr>「CGI」と「Apacheモジュール」</vt:lpstr>
      <vt:lpstr>書籍「Apacheモジュールプログラミング」</vt:lpstr>
      <vt:lpstr>サーバサイド プログラミング</vt:lpstr>
      <vt:lpstr>前回の復習</vt:lpstr>
      <vt:lpstr>演習サマリー1</vt:lpstr>
      <vt:lpstr>演習サマリー2</vt:lpstr>
      <vt:lpstr>演習サマリー3</vt:lpstr>
      <vt:lpstr>演習サマリー4</vt:lpstr>
      <vt:lpstr>演習サマリー5</vt:lpstr>
      <vt:lpstr>演習1. MAP表示</vt:lpstr>
      <vt:lpstr>演習2. オセロ盤クラス</vt:lpstr>
      <vt:lpstr>書籍「UNIXという考え方」</vt:lpstr>
      <vt:lpstr>PowerPoint プレゼンテーション</vt:lpstr>
      <vt:lpstr>ガチャを作る</vt:lpstr>
      <vt:lpstr>演習1. ガチャ</vt:lpstr>
      <vt:lpstr>乱数</vt:lpstr>
      <vt:lpstr>演習2. ガチャ(外部ファイル)</vt:lpstr>
      <vt:lpstr>外部のPHPファイルを読み込む</vt:lpstr>
      <vt:lpstr>演習3. ガチャ(CSV)</vt:lpstr>
      <vt:lpstr>ファイル処理 fopen</vt:lpstr>
      <vt:lpstr>ファイル処理 fgets</vt:lpstr>
      <vt:lpstr>文字列分割 explode</vt:lpstr>
      <vt:lpstr>演習4. ガチャ(ログ)</vt:lpstr>
      <vt:lpstr>ファイル処理 fwrite</vt:lpstr>
      <vt:lpstr>日時 date</vt:lpstr>
      <vt:lpstr>配列の結合 implode</vt:lpstr>
      <vt:lpstr>排他制御 flock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AZUSAのファイルをPowerpointにしてみた</dc:title>
  <dc:creator>wslash</dc:creator>
  <cp:lastModifiedBy>katsube</cp:lastModifiedBy>
  <cp:revision>510</cp:revision>
  <cp:lastPrinted>2014-09-23T04:56:28Z</cp:lastPrinted>
  <dcterms:created xsi:type="dcterms:W3CDTF">2014-08-31T11:33:13Z</dcterms:created>
  <dcterms:modified xsi:type="dcterms:W3CDTF">2016-11-06T15:26:43Z</dcterms:modified>
</cp:coreProperties>
</file>